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8" r:id="rId2"/>
    <p:sldId id="269" r:id="rId3"/>
    <p:sldId id="863" r:id="rId4"/>
    <p:sldId id="864" r:id="rId5"/>
    <p:sldId id="865" r:id="rId6"/>
    <p:sldId id="270" r:id="rId7"/>
    <p:sldId id="319" r:id="rId8"/>
    <p:sldId id="862" r:id="rId9"/>
    <p:sldId id="866" r:id="rId10"/>
    <p:sldId id="323" r:id="rId11"/>
    <p:sldId id="322" r:id="rId12"/>
    <p:sldId id="351" r:id="rId13"/>
    <p:sldId id="304" r:id="rId14"/>
    <p:sldId id="420" r:id="rId15"/>
    <p:sldId id="871" r:id="rId16"/>
    <p:sldId id="272" r:id="rId17"/>
    <p:sldId id="271" r:id="rId18"/>
    <p:sldId id="326" r:id="rId19"/>
    <p:sldId id="415" r:id="rId20"/>
    <p:sldId id="388" r:id="rId21"/>
    <p:sldId id="398" r:id="rId22"/>
    <p:sldId id="264" r:id="rId23"/>
    <p:sldId id="355" r:id="rId24"/>
    <p:sldId id="328" r:id="rId25"/>
    <p:sldId id="407" r:id="rId26"/>
    <p:sldId id="869" r:id="rId27"/>
    <p:sldId id="385" r:id="rId28"/>
    <p:sldId id="870" r:id="rId29"/>
    <p:sldId id="378" r:id="rId30"/>
    <p:sldId id="380" r:id="rId31"/>
    <p:sldId id="390" r:id="rId32"/>
    <p:sldId id="392" r:id="rId33"/>
    <p:sldId id="409" r:id="rId34"/>
    <p:sldId id="421" r:id="rId35"/>
    <p:sldId id="410" r:id="rId36"/>
    <p:sldId id="411" r:id="rId37"/>
    <p:sldId id="41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21" autoAdjust="0"/>
    <p:restoredTop sz="94795" autoAdjust="0"/>
  </p:normalViewPr>
  <p:slideViewPr>
    <p:cSldViewPr>
      <p:cViewPr varScale="1">
        <p:scale>
          <a:sx n="65" d="100"/>
          <a:sy n="65" d="100"/>
        </p:scale>
        <p:origin x="42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FB4A4-239A-4203-8F62-90A907C0EC0D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47684-8DC0-4D56-809C-448411EA5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Marcador de imagen de diapositiva 1">
            <a:extLst>
              <a:ext uri="{FF2B5EF4-FFF2-40B4-BE49-F238E27FC236}">
                <a16:creationId xmlns:a16="http://schemas.microsoft.com/office/drawing/2014/main" id="{8C457252-0ACB-4972-9B7A-1217C1539D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Marcador de notas 2">
            <a:extLst>
              <a:ext uri="{FF2B5EF4-FFF2-40B4-BE49-F238E27FC236}">
                <a16:creationId xmlns:a16="http://schemas.microsoft.com/office/drawing/2014/main" id="{20F20798-D75B-406E-B666-B915AAB21E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57348" name="Marcador de número de diapositiva 3">
            <a:extLst>
              <a:ext uri="{FF2B5EF4-FFF2-40B4-BE49-F238E27FC236}">
                <a16:creationId xmlns:a16="http://schemas.microsoft.com/office/drawing/2014/main" id="{04615292-3C95-49CA-A15E-51A4B2F79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846B47-57AF-4139-9FD7-A84485BC1643}" type="slidenum">
              <a:rPr lang="en-GB" altLang="en-US" smtClean="0"/>
              <a:pPr/>
              <a:t>33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Marcador de imagen de diapositiva 1">
            <a:extLst>
              <a:ext uri="{FF2B5EF4-FFF2-40B4-BE49-F238E27FC236}">
                <a16:creationId xmlns:a16="http://schemas.microsoft.com/office/drawing/2014/main" id="{48051B91-79E3-4D82-B9A9-2D2446356A3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Marcador de notas 2">
            <a:extLst>
              <a:ext uri="{FF2B5EF4-FFF2-40B4-BE49-F238E27FC236}">
                <a16:creationId xmlns:a16="http://schemas.microsoft.com/office/drawing/2014/main" id="{C7C8EF92-85AD-419F-9AE4-49A85DE1B7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61444" name="Marcador de número de diapositiva 3">
            <a:extLst>
              <a:ext uri="{FF2B5EF4-FFF2-40B4-BE49-F238E27FC236}">
                <a16:creationId xmlns:a16="http://schemas.microsoft.com/office/drawing/2014/main" id="{776C245F-A438-464A-8854-338B634F3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242872-F4D4-46FD-A3A7-E2CFD6A78EE7}" type="slidenum">
              <a:rPr lang="en-GB" altLang="en-US" smtClean="0"/>
              <a:pPr/>
              <a:t>37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4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5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9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5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29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0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2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5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3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3536D-86B2-49A9-A3AB-14773EAF207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EA347-3B6F-4545-98D2-8B29CB572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5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emf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5" Type="http://schemas.openxmlformats.org/officeDocument/2006/relationships/image" Target="../media/image39.png"/><Relationship Id="rId4" Type="http://schemas.openxmlformats.org/officeDocument/2006/relationships/image" Target="../media/image7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image" Target="../media/image52.emf"/><Relationship Id="rId9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5.wmf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11" Type="http://schemas.openxmlformats.org/officeDocument/2006/relationships/image" Target="../media/image25.jpeg"/><Relationship Id="rId5" Type="http://schemas.openxmlformats.org/officeDocument/2006/relationships/image" Target="../media/image19.emf"/><Relationship Id="rId10" Type="http://schemas.openxmlformats.org/officeDocument/2006/relationships/image" Target="../media/image24.jpeg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 descr="nic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716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838200" y="2136636"/>
            <a:ext cx="7467600" cy="923330"/>
          </a:xfrm>
          <a:prstGeom prst="rect">
            <a:avLst/>
          </a:prstGeom>
          <a:solidFill>
            <a:schemeClr val="bg1">
              <a:alpha val="50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b="1" dirty="0" err="1"/>
              <a:t>Metacommunities</a:t>
            </a:r>
            <a:r>
              <a:rPr lang="en-US" sz="5400" b="1" dirty="0"/>
              <a:t>:</a:t>
            </a:r>
          </a:p>
        </p:txBody>
      </p:sp>
      <p:pic>
        <p:nvPicPr>
          <p:cNvPr id="70670" name="Picture 14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75350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4" name="Picture 18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5146675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6" name="Picture 20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3338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7" name="Picture 21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35052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8" name="Picture 22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6574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9" name="Picture 23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18288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0" name="Picture 24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9810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1" name="Picture 25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8229600" y="1524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2" name="Picture 26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899150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3" name="Picture 27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5070475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4" name="Picture 28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576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5" name="Picture 29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34290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6" name="Picture 30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812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7" name="Picture 31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17526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8" name="Picture 32" descr="Fi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04875"/>
            <a:ext cx="914400" cy="88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9" name="Picture 33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b="18919"/>
          <a:stretch>
            <a:fillRect/>
          </a:stretch>
        </p:blipFill>
        <p:spPr bwMode="auto">
          <a:xfrm>
            <a:off x="76200" y="76200"/>
            <a:ext cx="9144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16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3241" r="2066" b="3742"/>
          <a:stretch/>
        </p:blipFill>
        <p:spPr bwMode="auto">
          <a:xfrm>
            <a:off x="685800" y="1226126"/>
            <a:ext cx="7855527" cy="457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562601" y="1046018"/>
            <a:ext cx="1910402" cy="5257800"/>
            <a:chOff x="5238875" y="1046018"/>
            <a:chExt cx="3429008" cy="5257800"/>
          </a:xfrm>
        </p:grpSpPr>
        <p:sp>
          <p:nvSpPr>
            <p:cNvPr id="4" name="Rectangle 3"/>
            <p:cNvSpPr/>
            <p:nvPr/>
          </p:nvSpPr>
          <p:spPr>
            <a:xfrm>
              <a:off x="5619883" y="1046018"/>
              <a:ext cx="3048000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238875" y="5257800"/>
              <a:ext cx="3048000" cy="1011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579559" y="347990"/>
            <a:ext cx="6068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‘Ecological Niche’ concept through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6007572"/>
            <a:ext cx="6827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Percentage of papers in </a:t>
            </a:r>
            <a:r>
              <a:rPr lang="en-US" sz="2800" b="1" i="1" dirty="0"/>
              <a:t>Ecology</a:t>
            </a:r>
            <a:r>
              <a:rPr lang="en-US" sz="2800" b="1" dirty="0"/>
              <a:t> using ‘niche’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606001" y="2802714"/>
            <a:ext cx="219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Percentage of papers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52800" y="2286000"/>
            <a:ext cx="914400" cy="1066799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20931" y="1868641"/>
            <a:ext cx="1268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Hutchinson</a:t>
            </a:r>
          </a:p>
          <a:p>
            <a:r>
              <a:rPr lang="en-US" b="1" dirty="0"/>
              <a:t>MacArthur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6573" y="3029634"/>
            <a:ext cx="99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Grinnell </a:t>
            </a:r>
          </a:p>
          <a:p>
            <a:r>
              <a:rPr lang="en-US" b="1" dirty="0"/>
              <a:t>Elton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787305" y="3640282"/>
            <a:ext cx="207962" cy="636624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7369889" y="871210"/>
            <a:ext cx="1171438" cy="5257800"/>
            <a:chOff x="5507182" y="1011382"/>
            <a:chExt cx="3332018" cy="5257800"/>
          </a:xfrm>
        </p:grpSpPr>
        <p:sp>
          <p:nvSpPr>
            <p:cNvPr id="14" name="Rectangle 13"/>
            <p:cNvSpPr/>
            <p:nvPr/>
          </p:nvSpPr>
          <p:spPr>
            <a:xfrm>
              <a:off x="5791200" y="1011382"/>
              <a:ext cx="3048000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07182" y="5257800"/>
              <a:ext cx="3048000" cy="1011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076741" y="723900"/>
            <a:ext cx="1769468" cy="5283672"/>
            <a:chOff x="4076741" y="723900"/>
            <a:chExt cx="1769468" cy="5283672"/>
          </a:xfrm>
        </p:grpSpPr>
        <p:sp>
          <p:nvSpPr>
            <p:cNvPr id="18" name="Rectangle 17"/>
            <p:cNvSpPr/>
            <p:nvPr/>
          </p:nvSpPr>
          <p:spPr>
            <a:xfrm>
              <a:off x="4148078" y="723900"/>
              <a:ext cx="1698131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76741" y="4996190"/>
              <a:ext cx="1698131" cy="1011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26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3241" r="2066" b="3742"/>
          <a:stretch/>
        </p:blipFill>
        <p:spPr bwMode="auto">
          <a:xfrm>
            <a:off x="685800" y="1226126"/>
            <a:ext cx="7855527" cy="457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79559" y="347990"/>
            <a:ext cx="6068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‘Ecological Niche’ concept through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6007572"/>
            <a:ext cx="6827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Percentage of papers in </a:t>
            </a:r>
            <a:r>
              <a:rPr lang="en-US" sz="2800" b="1" i="1" dirty="0"/>
              <a:t>Ecology</a:t>
            </a:r>
            <a:r>
              <a:rPr lang="en-US" sz="2800" b="1" dirty="0"/>
              <a:t> using ‘niche’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606001" y="2802714"/>
            <a:ext cx="219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Percentage of papers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52800" y="2286000"/>
            <a:ext cx="9144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20931" y="1868641"/>
            <a:ext cx="1268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Hutchinson</a:t>
            </a:r>
          </a:p>
          <a:p>
            <a:r>
              <a:rPr lang="en-US" b="1" dirty="0"/>
              <a:t>MacArthur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96573" y="3029634"/>
            <a:ext cx="99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Grinnell </a:t>
            </a:r>
          </a:p>
          <a:p>
            <a:r>
              <a:rPr lang="en-US" b="1" dirty="0"/>
              <a:t>Elton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787305" y="3640282"/>
            <a:ext cx="207962" cy="636624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943601" y="1226126"/>
            <a:ext cx="468068" cy="46622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11668" y="1046018"/>
            <a:ext cx="244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Simberloff</a:t>
            </a:r>
            <a:r>
              <a:rPr lang="en-US" b="1" dirty="0"/>
              <a:t>, Strong et 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83700" y="1745761"/>
            <a:ext cx="272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Niche vs. Neutral</a:t>
            </a:r>
            <a:endParaRPr lang="en-US" sz="2800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260732" y="2173796"/>
            <a:ext cx="371142" cy="855838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4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ChangeArrowheads="1"/>
          </p:cNvSpPr>
          <p:nvPr/>
        </p:nvSpPr>
        <p:spPr bwMode="auto">
          <a:xfrm>
            <a:off x="1295400" y="1752600"/>
            <a:ext cx="6454777" cy="436173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n-US" sz="1800" dirty="0">
              <a:ea typeface="MS PGothic" pitchFamily="34" charset="-128"/>
            </a:endParaRPr>
          </a:p>
        </p:txBody>
      </p:sp>
      <p:sp>
        <p:nvSpPr>
          <p:cNvPr id="4" name="Text Box 37"/>
          <p:cNvSpPr txBox="1">
            <a:spLocks noChangeArrowheads="1"/>
          </p:cNvSpPr>
          <p:nvPr/>
        </p:nvSpPr>
        <p:spPr bwMode="auto">
          <a:xfrm rot="-5400000">
            <a:off x="298450" y="339206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978633" y="3200400"/>
            <a:ext cx="3604094" cy="2057402"/>
            <a:chOff x="2132072" y="2339975"/>
            <a:chExt cx="2058928" cy="1394375"/>
          </a:xfrm>
        </p:grpSpPr>
        <p:sp>
          <p:nvSpPr>
            <p:cNvPr id="6" name="Line 26"/>
            <p:cNvSpPr>
              <a:spLocks noChangeShapeType="1"/>
            </p:cNvSpPr>
            <p:nvPr/>
          </p:nvSpPr>
          <p:spPr bwMode="auto">
            <a:xfrm flipH="1">
              <a:off x="2132072" y="2339975"/>
              <a:ext cx="1876" cy="139382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26"/>
            <p:cNvSpPr>
              <a:spLocks noChangeShapeType="1"/>
            </p:cNvSpPr>
            <p:nvPr/>
          </p:nvSpPr>
          <p:spPr bwMode="auto">
            <a:xfrm flipH="1">
              <a:off x="2132072" y="3734350"/>
              <a:ext cx="2058928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 Box 36"/>
          <p:cNvSpPr txBox="1">
            <a:spLocks noChangeArrowheads="1"/>
          </p:cNvSpPr>
          <p:nvPr/>
        </p:nvSpPr>
        <p:spPr bwMode="auto">
          <a:xfrm>
            <a:off x="3700462" y="6144494"/>
            <a:ext cx="159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7931725" indent="-374745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sz="2000" b="1" dirty="0">
                <a:latin typeface="Arial" pitchFamily="34" charset="0"/>
                <a:ea typeface="MS PGothic" pitchFamily="34" charset="-128"/>
              </a:rPr>
              <a:t>Resource 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67000" y="3590501"/>
            <a:ext cx="3175000" cy="2142081"/>
            <a:chOff x="2495158" y="2346254"/>
            <a:chExt cx="1727200" cy="1870145"/>
          </a:xfrm>
        </p:grpSpPr>
        <p:sp>
          <p:nvSpPr>
            <p:cNvPr id="10" name="Line 26"/>
            <p:cNvSpPr>
              <a:spLocks noChangeShapeType="1"/>
            </p:cNvSpPr>
            <p:nvPr/>
          </p:nvSpPr>
          <p:spPr bwMode="auto">
            <a:xfrm flipH="1">
              <a:off x="2495158" y="2346254"/>
              <a:ext cx="1876" cy="1870145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26"/>
            <p:cNvSpPr>
              <a:spLocks noChangeShapeType="1"/>
            </p:cNvSpPr>
            <p:nvPr/>
          </p:nvSpPr>
          <p:spPr bwMode="auto">
            <a:xfrm flipH="1">
              <a:off x="2497034" y="4210118"/>
              <a:ext cx="1725324" cy="0"/>
            </a:xfrm>
            <a:prstGeom prst="line">
              <a:avLst/>
            </a:prstGeom>
            <a:ln>
              <a:headEnd/>
              <a:tailEnd/>
            </a:ln>
            <a:ex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9922" y="315218"/>
            <a:ext cx="84575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Species can’t be too similar……</a:t>
            </a:r>
          </a:p>
          <a:p>
            <a:r>
              <a:rPr lang="en-US" sz="3200" b="1" dirty="0"/>
              <a:t>		….but, they also can’t be too different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70449" y="1752600"/>
            <a:ext cx="5079728" cy="348278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Possible Coexistence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54647" y="1752600"/>
            <a:ext cx="3366953" cy="2180867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Possible Coexistence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98525" y="1488352"/>
            <a:ext cx="7559675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r>
              <a:rPr lang="en-US" sz="2800" b="1" dirty="0"/>
              <a:t>~</a:t>
            </a:r>
            <a:r>
              <a:rPr lang="en-US" sz="2800" b="1" dirty="0" err="1"/>
              <a:t>Chesson’s</a:t>
            </a:r>
            <a:r>
              <a:rPr lang="en-US" sz="2800" b="1" dirty="0"/>
              <a:t> (2000)  General Theory of Coexistence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Coexistence depends on the ratios of:</a:t>
            </a:r>
          </a:p>
          <a:p>
            <a:endParaRPr lang="en-US" sz="2800" b="1" dirty="0"/>
          </a:p>
          <a:p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>
                <a:solidFill>
                  <a:srgbClr val="0070C0"/>
                </a:solidFill>
              </a:rPr>
              <a:t>Stabilizing</a:t>
            </a:r>
            <a:r>
              <a:rPr lang="en-US" sz="2800" b="1" dirty="0"/>
              <a:t> Mechanisms</a:t>
            </a:r>
            <a:r>
              <a:rPr lang="en-US" sz="2800" b="1" dirty="0">
                <a:sym typeface="Wingdings" pitchFamily="2" charset="2"/>
              </a:rPr>
              <a:t> (Can’t be too similar)</a:t>
            </a:r>
          </a:p>
          <a:p>
            <a:endParaRPr lang="en-US" sz="2800" b="1" dirty="0">
              <a:sym typeface="Wingdings" pitchFamily="2" charset="2"/>
            </a:endParaRPr>
          </a:p>
          <a:p>
            <a:r>
              <a:rPr lang="en-US" sz="2800" b="1" dirty="0">
                <a:sym typeface="Wingdings" pitchFamily="2" charset="2"/>
              </a:rPr>
              <a:t></a:t>
            </a:r>
            <a:r>
              <a:rPr lang="en-US" sz="2800" b="1" dirty="0">
                <a:solidFill>
                  <a:srgbClr val="008000"/>
                </a:solidFill>
                <a:sym typeface="Wingdings" pitchFamily="2" charset="2"/>
              </a:rPr>
              <a:t>Equalizing</a:t>
            </a:r>
            <a:r>
              <a:rPr lang="en-US" sz="2800" b="1" dirty="0">
                <a:sym typeface="Wingdings" pitchFamily="2" charset="2"/>
              </a:rPr>
              <a:t> Mechanisms (Can’t be too different)</a:t>
            </a:r>
            <a:br>
              <a:rPr lang="en-US" sz="2800" b="1" dirty="0">
                <a:sym typeface="Wingdings" pitchFamily="2" charset="2"/>
              </a:rPr>
            </a:br>
            <a:endParaRPr lang="en-US" sz="2800" b="1" dirty="0">
              <a:sym typeface="Wingdings" pitchFamily="2" charset="2"/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4475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807" y="3299422"/>
            <a:ext cx="2201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Allen et al. 2002 Science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4929" y="71735"/>
            <a:ext cx="6869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Niches still at the forefront of biodiversity studies…..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6" r="35172"/>
          <a:stretch/>
        </p:blipFill>
        <p:spPr bwMode="auto">
          <a:xfrm>
            <a:off x="4957129" y="717958"/>
            <a:ext cx="2589083" cy="258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70554" y="3251296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Harpole</a:t>
            </a:r>
            <a:r>
              <a:rPr lang="en-US" sz="1600" dirty="0"/>
              <a:t> and </a:t>
            </a:r>
            <a:r>
              <a:rPr lang="en-US" sz="1600" dirty="0" err="1"/>
              <a:t>Tilman</a:t>
            </a:r>
            <a:r>
              <a:rPr lang="en-US" sz="1600" dirty="0"/>
              <a:t> 2007 Nature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2" r="63895"/>
          <a:stretch/>
        </p:blipFill>
        <p:spPr bwMode="auto">
          <a:xfrm>
            <a:off x="536808" y="3746542"/>
            <a:ext cx="2684031" cy="270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0515" y="6292334"/>
            <a:ext cx="1700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Passey</a:t>
            </a:r>
            <a:r>
              <a:rPr lang="en-US" sz="1600" dirty="0"/>
              <a:t> 2008 PNAS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1" t="19726" r="3445" b="46078"/>
          <a:stretch/>
        </p:blipFill>
        <p:spPr bwMode="auto">
          <a:xfrm>
            <a:off x="4523669" y="3655675"/>
            <a:ext cx="2967614" cy="288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1341" y="6325514"/>
            <a:ext cx="2329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Allouche</a:t>
            </a:r>
            <a:r>
              <a:rPr lang="en-US" sz="1600" dirty="0"/>
              <a:t> et al. 2012 PNAS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778" y="-533399"/>
            <a:ext cx="3048221" cy="3821154"/>
            <a:chOff x="253330" y="-346803"/>
            <a:chExt cx="1619249" cy="2440887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6" r="46154" b="53125"/>
            <a:stretch/>
          </p:blipFill>
          <p:spPr bwMode="auto">
            <a:xfrm>
              <a:off x="419100" y="533400"/>
              <a:ext cx="1434429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54" t="95148" r="22520"/>
            <a:stretch/>
          </p:blipFill>
          <p:spPr bwMode="auto">
            <a:xfrm>
              <a:off x="524298" y="1945222"/>
              <a:ext cx="1348281" cy="14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353" b="22873"/>
            <a:stretch/>
          </p:blipFill>
          <p:spPr bwMode="auto">
            <a:xfrm>
              <a:off x="253330" y="-346803"/>
              <a:ext cx="165770" cy="2366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1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2500"/>
          <a:stretch/>
        </p:blipFill>
        <p:spPr>
          <a:xfrm>
            <a:off x="1524000" y="723026"/>
            <a:ext cx="4343400" cy="6115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2200" y="624840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Gause</a:t>
            </a:r>
            <a:r>
              <a:rPr lang="en-US" dirty="0"/>
              <a:t> 1934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52400"/>
            <a:ext cx="7364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 classic coexistence stories had a spatial component</a:t>
            </a:r>
          </a:p>
        </p:txBody>
      </p:sp>
    </p:spTree>
    <p:extLst>
      <p:ext uri="{BB962C8B-B14F-4D97-AF65-F5344CB8AC3E}">
        <p14:creationId xmlns:p14="http://schemas.microsoft.com/office/powerpoint/2010/main" val="363624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7500"/>
          <a:stretch/>
        </p:blipFill>
        <p:spPr>
          <a:xfrm>
            <a:off x="2362200" y="533400"/>
            <a:ext cx="4800600" cy="6115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52400"/>
            <a:ext cx="7364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 classic coexistence stories had a spatial component</a:t>
            </a:r>
          </a:p>
        </p:txBody>
      </p:sp>
    </p:spTree>
    <p:extLst>
      <p:ext uri="{BB962C8B-B14F-4D97-AF65-F5344CB8AC3E}">
        <p14:creationId xmlns:p14="http://schemas.microsoft.com/office/powerpoint/2010/main" val="32993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27" name="Picture 15" descr="Page 377 of Evolution, Vol. 17, No. 4, Dec., 19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58" y="3440655"/>
            <a:ext cx="4191000" cy="31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8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3"/>
          <a:stretch>
            <a:fillRect/>
          </a:stretch>
        </p:blipFill>
        <p:spPr bwMode="auto">
          <a:xfrm>
            <a:off x="0" y="3352800"/>
            <a:ext cx="45497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21" name="Picture 9" descr="51AW0R2A7J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04" y="1371600"/>
            <a:ext cx="2066329" cy="236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2" name="Picture 10" descr="i0006-3568-53-11-1032-f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3" y="1051357"/>
            <a:ext cx="12334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6" name="Picture 14" descr="220px-Robert_MacArthu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67" y="1043475"/>
            <a:ext cx="1735137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30" name="Text Box 18"/>
          <p:cNvSpPr txBox="1">
            <a:spLocks noChangeArrowheads="1"/>
          </p:cNvSpPr>
          <p:nvPr/>
        </p:nvSpPr>
        <p:spPr bwMode="auto">
          <a:xfrm>
            <a:off x="1066800" y="4038600"/>
            <a:ext cx="3352800" cy="666750"/>
          </a:xfrm>
          <a:prstGeom prst="rect">
            <a:avLst/>
          </a:prstGeom>
          <a:solidFill>
            <a:schemeClr val="bg1"/>
          </a:solidFill>
          <a:ln w="25400">
            <a:solidFill>
              <a:srgbClr val="00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>
                <a:solidFill>
                  <a:srgbClr val="006600"/>
                </a:solidFill>
              </a:rPr>
              <a:t>Original Resource Ratio Model</a:t>
            </a:r>
          </a:p>
          <a:p>
            <a:r>
              <a:rPr lang="en-US" b="0">
                <a:solidFill>
                  <a:srgbClr val="006600"/>
                </a:solidFill>
              </a:rPr>
              <a:t>Basis for Niche Theory</a:t>
            </a:r>
          </a:p>
        </p:txBody>
      </p:sp>
      <p:sp>
        <p:nvSpPr>
          <p:cNvPr id="115735" name="Text Box 23"/>
          <p:cNvSpPr txBox="1">
            <a:spLocks noChangeArrowheads="1"/>
          </p:cNvSpPr>
          <p:nvPr/>
        </p:nvSpPr>
        <p:spPr bwMode="auto">
          <a:xfrm>
            <a:off x="5410200" y="4038600"/>
            <a:ext cx="3505200" cy="666750"/>
          </a:xfrm>
          <a:prstGeom prst="rect">
            <a:avLst/>
          </a:prstGeom>
          <a:solidFill>
            <a:schemeClr val="bg1"/>
          </a:solidFill>
          <a:ln w="25400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0">
                <a:solidFill>
                  <a:srgbClr val="990000"/>
                </a:solidFill>
                <a:sym typeface="Wingdings" pitchFamily="2" charset="2"/>
              </a:rPr>
              <a:t>Theory of Island Biogeography:</a:t>
            </a:r>
          </a:p>
          <a:p>
            <a:r>
              <a:rPr lang="en-US" b="0">
                <a:solidFill>
                  <a:srgbClr val="990000"/>
                </a:solidFill>
                <a:sym typeface="Wingdings" pitchFamily="2" charset="2"/>
              </a:rPr>
              <a:t>Basis for Neutral Theory</a:t>
            </a:r>
            <a:endParaRPr lang="en-US" b="0">
              <a:solidFill>
                <a:srgbClr val="99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758" y="2911707"/>
            <a:ext cx="18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perspective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2124" y="2976561"/>
            <a:ext cx="226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Regional perspective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127" y="109127"/>
            <a:ext cx="7438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“MacArthur’s Paradox” and the </a:t>
            </a:r>
            <a:r>
              <a:rPr lang="en-US" sz="28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Metacommunity</a:t>
            </a:r>
            <a:endParaRPr lang="en-US" sz="28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0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7" name="Text Box 9"/>
          <p:cNvSpPr txBox="1">
            <a:spLocks noChangeArrowheads="1"/>
          </p:cNvSpPr>
          <p:nvPr/>
        </p:nvSpPr>
        <p:spPr bwMode="auto">
          <a:xfrm>
            <a:off x="381000" y="6248400"/>
            <a:ext cx="300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0" i="1"/>
              <a:t>MacArthur and Wilson 1963</a:t>
            </a:r>
          </a:p>
        </p:txBody>
      </p:sp>
      <p:pic>
        <p:nvPicPr>
          <p:cNvPr id="135181" name="Picture 13" descr="Page 375 of Evolution, Vol. 17, No. 4, Dec., 19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" y="1149733"/>
            <a:ext cx="5458099" cy="301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82" name="Oval 14"/>
          <p:cNvSpPr>
            <a:spLocks noChangeArrowheads="1"/>
          </p:cNvSpPr>
          <p:nvPr/>
        </p:nvSpPr>
        <p:spPr bwMode="auto">
          <a:xfrm rot="20121542">
            <a:off x="1196517" y="2761909"/>
            <a:ext cx="2051960" cy="616152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183" name="Oval 15"/>
          <p:cNvSpPr>
            <a:spLocks noChangeArrowheads="1"/>
          </p:cNvSpPr>
          <p:nvPr/>
        </p:nvSpPr>
        <p:spPr bwMode="auto">
          <a:xfrm rot="21044161">
            <a:off x="2592391" y="1833740"/>
            <a:ext cx="1584318" cy="599722"/>
          </a:xfrm>
          <a:prstGeom prst="ellips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5185" name="Picture 17" descr="ang-thong-archipela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81400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302205" y="209325"/>
            <a:ext cx="66979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8000"/>
                </a:solidFill>
              </a:rPr>
              <a:t>The role of space…</a:t>
            </a:r>
            <a:endParaRPr lang="en-US" sz="32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4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22325" y="465931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17525" y="450691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 b="1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4800" y="149225"/>
            <a:ext cx="813209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Unified Neutral Theory: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A successful, if not simplistic, </a:t>
            </a:r>
            <a:r>
              <a:rPr lang="en-US" sz="2800" b="1" dirty="0" err="1">
                <a:solidFill>
                  <a:schemeClr val="accent2"/>
                </a:solidFill>
              </a:rPr>
              <a:t>metacommunity</a:t>
            </a:r>
            <a:r>
              <a:rPr lang="en-US" sz="2800" b="1" dirty="0">
                <a:solidFill>
                  <a:schemeClr val="accent2"/>
                </a:solidFill>
              </a:rPr>
              <a:t> theory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77368" y="1917938"/>
            <a:ext cx="5562600" cy="26776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Are species everywhere they could be?</a:t>
            </a:r>
          </a:p>
          <a:p>
            <a:pPr algn="l"/>
            <a:r>
              <a:rPr lang="en-US" sz="2400" b="1" dirty="0"/>
              <a:t>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What regulates species commonness and rarity?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/>
              <a:t>Are communities stable or ever-changing through time?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52400" y="5238156"/>
            <a:ext cx="94488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800" b="1" dirty="0">
                <a:solidFill>
                  <a:srgbClr val="FF0000"/>
                </a:solidFill>
              </a:rPr>
              <a:t>‘Neutral Theory’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provided an alternative framework to more traditional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‘Niche Theory’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that appeared to predict a number of commonly observed patterns in nature</a:t>
            </a:r>
          </a:p>
        </p:txBody>
      </p:sp>
      <p:pic>
        <p:nvPicPr>
          <p:cNvPr id="7" name="Picture 7" descr="k7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44992"/>
            <a:ext cx="2409387" cy="37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5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304800"/>
            <a:ext cx="670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What influences spatial aggregation?  How do we quantify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38200"/>
            <a:ext cx="5588914" cy="59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6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14" name="Picture 18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0" y="6400800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Grinnell (1917)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Hutchinson (1957)</a:t>
            </a: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914400" y="228600"/>
            <a:ext cx="725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00CC"/>
                </a:solidFill>
              </a:rPr>
              <a:t>A Brief History of the (Ecological) Niche Concept</a:t>
            </a:r>
          </a:p>
        </p:txBody>
      </p:sp>
    </p:spTree>
    <p:extLst>
      <p:ext uri="{BB962C8B-B14F-4D97-AF65-F5344CB8AC3E}">
        <p14:creationId xmlns:p14="http://schemas.microsoft.com/office/powerpoint/2010/main" val="400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0" y="237702"/>
            <a:ext cx="5312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Whittaker’s concept of </a:t>
            </a:r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3" y="1828800"/>
            <a:ext cx="810798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2003274"/>
            <a:ext cx="280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Siskiyou Mountains, Oregon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3352800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Santa Catalina Mountains, Arizona</a:t>
            </a:r>
          </a:p>
        </p:txBody>
      </p:sp>
      <p:cxnSp>
        <p:nvCxnSpPr>
          <p:cNvPr id="8" name="Straight Arrow Connector 7"/>
          <p:cNvCxnSpPr>
            <a:stCxn id="10" idx="2"/>
          </p:cNvCxnSpPr>
          <p:nvPr/>
        </p:nvCxnSpPr>
        <p:spPr>
          <a:xfrm>
            <a:off x="3865697" y="1822704"/>
            <a:ext cx="131896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30793" y="1422594"/>
            <a:ext cx="1869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Low </a:t>
            </a:r>
            <a:r>
              <a:rPr lang="en-US" sz="2000" b="1" dirty="0">
                <a:solidFill>
                  <a:schemeClr val="accent1"/>
                </a:solidFill>
                <a:latin typeface="Symbol" panose="05050102010706020507" pitchFamily="18" charset="2"/>
              </a:rPr>
              <a:t>b</a:t>
            </a:r>
            <a:r>
              <a:rPr lang="en-US" sz="2000" b="1" dirty="0">
                <a:solidFill>
                  <a:schemeClr val="accent1"/>
                </a:solidFill>
              </a:rPr>
              <a:t>-diversity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0200" y="5477256"/>
            <a:ext cx="1916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High </a:t>
            </a:r>
            <a:r>
              <a:rPr lang="en-US" sz="2000" b="1" dirty="0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r>
              <a:rPr lang="en-US" sz="2000" b="1" dirty="0">
                <a:solidFill>
                  <a:srgbClr val="FF0000"/>
                </a:solidFill>
              </a:rPr>
              <a:t>-diversity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62200" y="4948430"/>
            <a:ext cx="272603" cy="614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4299" y="6148072"/>
            <a:ext cx="5554726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 deterministic “niche-based” perspective</a:t>
            </a:r>
          </a:p>
        </p:txBody>
      </p:sp>
    </p:spTree>
    <p:extLst>
      <p:ext uri="{BB962C8B-B14F-4D97-AF65-F5344CB8AC3E}">
        <p14:creationId xmlns:p14="http://schemas.microsoft.com/office/powerpoint/2010/main" val="27352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0"/>
            <a:ext cx="7134225" cy="5378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3490" y="6422078"/>
            <a:ext cx="364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Anderson, et al. 2011 Ecology Letters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21336"/>
            <a:ext cx="4911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</a:t>
            </a:r>
            <a:r>
              <a:rPr lang="en-US" sz="2400" b="1" dirty="0">
                <a:latin typeface="Symbol" panose="05050102010706020507" pitchFamily="18" charset="2"/>
              </a:rPr>
              <a:t>b</a:t>
            </a:r>
            <a:r>
              <a:rPr lang="en-US" sz="2400" b="1" dirty="0"/>
              <a:t>-diversity concept through time</a:t>
            </a:r>
          </a:p>
        </p:txBody>
      </p:sp>
    </p:spTree>
    <p:extLst>
      <p:ext uri="{BB962C8B-B14F-4D97-AF65-F5344CB8AC3E}">
        <p14:creationId xmlns:p14="http://schemas.microsoft.com/office/powerpoint/2010/main" val="7105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6" descr="https://thelifeofyourtime.files.wordpress.com/2012/08/dscf9211.jpg">
            <a:extLst>
              <a:ext uri="{FF2B5EF4-FFF2-40B4-BE49-F238E27FC236}">
                <a16:creationId xmlns:a16="http://schemas.microsoft.com/office/drawing/2014/main" id="{313306DF-AC42-49FD-AE5B-F4FCBC8C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7" y="1968962"/>
            <a:ext cx="3590065" cy="2693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2">
            <a:extLst>
              <a:ext uri="{FF2B5EF4-FFF2-40B4-BE49-F238E27FC236}">
                <a16:creationId xmlns:a16="http://schemas.microsoft.com/office/drawing/2014/main" id="{8EC62B03-22BA-442B-AB1F-6AD53F39B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505" y="928068"/>
            <a:ext cx="4796698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61" b="1">
                <a:solidFill>
                  <a:schemeClr val="tx2"/>
                </a:solidFill>
              </a:rPr>
              <a:t>Just How Predictable are Communities? </a:t>
            </a:r>
          </a:p>
        </p:txBody>
      </p:sp>
      <p:pic>
        <p:nvPicPr>
          <p:cNvPr id="46084" name="Picture 18">
            <a:extLst>
              <a:ext uri="{FF2B5EF4-FFF2-40B4-BE49-F238E27FC236}">
                <a16:creationId xmlns:a16="http://schemas.microsoft.com/office/drawing/2014/main" id="{EDF4C4FF-ADDD-4523-82F0-208C9C7F1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9" t="31963"/>
          <a:stretch>
            <a:fillRect/>
          </a:stretch>
        </p:blipFill>
        <p:spPr bwMode="auto">
          <a:xfrm>
            <a:off x="358043" y="1425468"/>
            <a:ext cx="3586849" cy="60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2" descr="Botanical Gazette">
            <a:extLst>
              <a:ext uri="{FF2B5EF4-FFF2-40B4-BE49-F238E27FC236}">
                <a16:creationId xmlns:a16="http://schemas.microsoft.com/office/drawing/2014/main" id="{640E537C-C641-48D5-9220-4ABDCD49FE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59579" y="749047"/>
            <a:ext cx="229404" cy="22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78" tIns="34289" rIns="68578" bIns="34289"/>
          <a:lstStyle/>
          <a:p>
            <a:pPr>
              <a:defRPr/>
            </a:pPr>
            <a:endParaRPr lang="en-US" sz="825"/>
          </a:p>
        </p:txBody>
      </p:sp>
      <p:pic>
        <p:nvPicPr>
          <p:cNvPr id="46086" name="Picture 21">
            <a:extLst>
              <a:ext uri="{FF2B5EF4-FFF2-40B4-BE49-F238E27FC236}">
                <a16:creationId xmlns:a16="http://schemas.microsoft.com/office/drawing/2014/main" id="{AE3912D8-C0D0-40C1-909F-1899D301C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2" y="4420583"/>
            <a:ext cx="1038750" cy="1492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1">
            <a:extLst>
              <a:ext uri="{FF2B5EF4-FFF2-40B4-BE49-F238E27FC236}">
                <a16:creationId xmlns:a16="http://schemas.microsoft.com/office/drawing/2014/main" id="{2D9F1952-29D0-49F0-9B6C-0174B1C1D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39" y="2032209"/>
            <a:ext cx="4893594" cy="380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Box 1">
            <a:extLst>
              <a:ext uri="{FF2B5EF4-FFF2-40B4-BE49-F238E27FC236}">
                <a16:creationId xmlns:a16="http://schemas.microsoft.com/office/drawing/2014/main" id="{CC339174-B446-49DE-B265-B0FAF80AD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280" y="4749682"/>
            <a:ext cx="2962956" cy="10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621" b="1"/>
              <a:t>…Clements, Phillips, others</a:t>
            </a:r>
          </a:p>
          <a:p>
            <a:endParaRPr lang="en-US" altLang="en-US" sz="1621" b="1"/>
          </a:p>
          <a:p>
            <a:r>
              <a:rPr lang="en-US" altLang="en-US" sz="1621" b="1"/>
              <a:t>Climax communities and super-organisms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CCEB4-7D13-4E4D-9EC3-013530096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0669" y="1604489"/>
            <a:ext cx="4528049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621" b="1"/>
              <a:t>… Tansley, Gleason, Cooper, Egler, others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AB0346-56A6-4E9F-87A1-61F0D0ED2FC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56839" y="3753184"/>
            <a:ext cx="4893594" cy="840615"/>
          </a:xfrm>
          <a:prstGeom prst="rect">
            <a:avLst/>
          </a:prstGeom>
          <a:solidFill>
            <a:schemeClr val="bg1">
              <a:alpha val="6196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21" b="1">
                <a:solidFill>
                  <a:srgbClr val="7030A0"/>
                </a:solidFill>
              </a:rPr>
              <a:t>"The vegetation of an area is merely the resultant of …the fluctuating and fortuitous immigration of plants and an equally fluctuating and variable environment”</a:t>
            </a:r>
          </a:p>
        </p:txBody>
      </p:sp>
      <p:sp>
        <p:nvSpPr>
          <p:cNvPr id="45067" name="TextBox 4">
            <a:extLst>
              <a:ext uri="{FF2B5EF4-FFF2-40B4-BE49-F238E27FC236}">
                <a16:creationId xmlns:a16="http://schemas.microsoft.com/office/drawing/2014/main" id="{4CBCD7E1-94A5-4DF9-9381-DC308C29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3123" y="5592259"/>
            <a:ext cx="862737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945" b="1"/>
              <a:t>Gleason 1926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Oval 4"/>
          <p:cNvSpPr>
            <a:spLocks noChangeArrowheads="1"/>
          </p:cNvSpPr>
          <p:nvPr/>
        </p:nvSpPr>
        <p:spPr bwMode="auto">
          <a:xfrm>
            <a:off x="6553200" y="1295400"/>
            <a:ext cx="1143000" cy="1219200"/>
          </a:xfrm>
          <a:prstGeom prst="ellipse">
            <a:avLst/>
          </a:prstGeom>
          <a:solidFill>
            <a:srgbClr val="003300">
              <a:alpha val="47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4" name="Oval 6"/>
          <p:cNvSpPr>
            <a:spLocks noChangeArrowheads="1"/>
          </p:cNvSpPr>
          <p:nvPr/>
        </p:nvSpPr>
        <p:spPr bwMode="auto">
          <a:xfrm>
            <a:off x="7391400" y="2362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6" name="Oval 8"/>
          <p:cNvSpPr>
            <a:spLocks noChangeArrowheads="1"/>
          </p:cNvSpPr>
          <p:nvPr/>
        </p:nvSpPr>
        <p:spPr bwMode="auto">
          <a:xfrm>
            <a:off x="5867400" y="2362200"/>
            <a:ext cx="1143000" cy="121920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228600" y="255886"/>
            <a:ext cx="8843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b="1" dirty="0"/>
              <a:t>Using </a:t>
            </a:r>
            <a:r>
              <a:rPr lang="en-US" sz="2400" b="1" dirty="0">
                <a:latin typeface="Symbol" pitchFamily="18" charset="2"/>
              </a:rPr>
              <a:t>b</a:t>
            </a:r>
            <a:r>
              <a:rPr lang="en-US" sz="2400" b="1" dirty="0"/>
              <a:t>-diversity to Disentangle Niche vs. Drift/Dispersal Limitation </a:t>
            </a:r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0" y="37338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28" name="Text Box 20"/>
          <p:cNvSpPr txBox="1">
            <a:spLocks noChangeArrowheads="1"/>
          </p:cNvSpPr>
          <p:nvPr/>
        </p:nvSpPr>
        <p:spPr bwMode="auto">
          <a:xfrm>
            <a:off x="228600" y="1924050"/>
            <a:ext cx="1371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/>
              <a:t>A B C D E </a:t>
            </a:r>
          </a:p>
          <a:p>
            <a:pPr algn="l"/>
            <a:r>
              <a:rPr lang="en-US" i="1"/>
              <a:t>F G H I J</a:t>
            </a:r>
          </a:p>
        </p:txBody>
      </p:sp>
      <p:sp>
        <p:nvSpPr>
          <p:cNvPr id="94229" name="Line 21"/>
          <p:cNvSpPr>
            <a:spLocks noChangeShapeType="1"/>
          </p:cNvSpPr>
          <p:nvPr/>
        </p:nvSpPr>
        <p:spPr bwMode="auto">
          <a:xfrm flipV="1">
            <a:off x="1752600" y="2209800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0" name="Text Box 22"/>
          <p:cNvSpPr txBox="1">
            <a:spLocks noChangeArrowheads="1"/>
          </p:cNvSpPr>
          <p:nvPr/>
        </p:nvSpPr>
        <p:spPr bwMode="auto">
          <a:xfrm>
            <a:off x="2320925" y="1768475"/>
            <a:ext cx="248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Species Sorting</a:t>
            </a:r>
          </a:p>
          <a:p>
            <a:r>
              <a:rPr lang="en-US" sz="2400">
                <a:solidFill>
                  <a:srgbClr val="0000CC"/>
                </a:solidFill>
              </a:rPr>
              <a:t>(Niche)</a:t>
            </a:r>
          </a:p>
        </p:txBody>
      </p:sp>
      <p:sp>
        <p:nvSpPr>
          <p:cNvPr id="94233" name="Text Box 25"/>
          <p:cNvSpPr txBox="1">
            <a:spLocks noChangeArrowheads="1"/>
          </p:cNvSpPr>
          <p:nvPr/>
        </p:nvSpPr>
        <p:spPr bwMode="auto">
          <a:xfrm>
            <a:off x="228600" y="5105400"/>
            <a:ext cx="13716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i="1"/>
              <a:t>A B C D E </a:t>
            </a:r>
          </a:p>
          <a:p>
            <a:pPr algn="l"/>
            <a:r>
              <a:rPr lang="en-US" i="1"/>
              <a:t>F G H I J</a:t>
            </a:r>
          </a:p>
        </p:txBody>
      </p:sp>
      <p:sp>
        <p:nvSpPr>
          <p:cNvPr id="94237" name="Freeform 29"/>
          <p:cNvSpPr>
            <a:spLocks/>
          </p:cNvSpPr>
          <p:nvPr/>
        </p:nvSpPr>
        <p:spPr bwMode="auto">
          <a:xfrm>
            <a:off x="7753350" y="184785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8" name="Freeform 30"/>
          <p:cNvSpPr>
            <a:spLocks/>
          </p:cNvSpPr>
          <p:nvPr/>
        </p:nvSpPr>
        <p:spPr bwMode="auto">
          <a:xfrm rot="7934175">
            <a:off x="7010400" y="31242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39" name="Freeform 31"/>
          <p:cNvSpPr>
            <a:spLocks/>
          </p:cNvSpPr>
          <p:nvPr/>
        </p:nvSpPr>
        <p:spPr bwMode="auto">
          <a:xfrm rot="14544265">
            <a:off x="6172200" y="18288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0" name="Text Box 32"/>
          <p:cNvSpPr txBox="1">
            <a:spLocks noChangeArrowheads="1"/>
          </p:cNvSpPr>
          <p:nvPr/>
        </p:nvSpPr>
        <p:spPr bwMode="auto">
          <a:xfrm>
            <a:off x="79375" y="1103313"/>
            <a:ext cx="213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Regional Species </a:t>
            </a:r>
          </a:p>
          <a:p>
            <a:r>
              <a:rPr lang="en-US" i="1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94241" name="Text Box 33"/>
          <p:cNvSpPr txBox="1">
            <a:spLocks noChangeArrowheads="1"/>
          </p:cNvSpPr>
          <p:nvPr/>
        </p:nvSpPr>
        <p:spPr bwMode="auto">
          <a:xfrm>
            <a:off x="7994650" y="1524000"/>
            <a:ext cx="1123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b</a:t>
            </a:r>
            <a:r>
              <a:rPr lang="en-US"/>
              <a:t>-</a:t>
            </a:r>
          </a:p>
          <a:p>
            <a:r>
              <a:rPr lang="en-US"/>
              <a:t>diversity</a:t>
            </a:r>
          </a:p>
        </p:txBody>
      </p:sp>
      <p:sp>
        <p:nvSpPr>
          <p:cNvPr id="94242" name="Oval 34"/>
          <p:cNvSpPr>
            <a:spLocks noChangeArrowheads="1"/>
          </p:cNvSpPr>
          <p:nvPr/>
        </p:nvSpPr>
        <p:spPr bwMode="auto">
          <a:xfrm>
            <a:off x="6553200" y="43434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3" name="Oval 35"/>
          <p:cNvSpPr>
            <a:spLocks noChangeArrowheads="1"/>
          </p:cNvSpPr>
          <p:nvPr/>
        </p:nvSpPr>
        <p:spPr bwMode="auto">
          <a:xfrm>
            <a:off x="7391400" y="5410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4" name="Oval 36"/>
          <p:cNvSpPr>
            <a:spLocks noChangeArrowheads="1"/>
          </p:cNvSpPr>
          <p:nvPr/>
        </p:nvSpPr>
        <p:spPr bwMode="auto">
          <a:xfrm>
            <a:off x="5867400" y="5410200"/>
            <a:ext cx="1143000" cy="1219200"/>
          </a:xfrm>
          <a:prstGeom prst="ellipse">
            <a:avLst/>
          </a:pr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45" name="Freeform 37"/>
          <p:cNvSpPr>
            <a:spLocks/>
          </p:cNvSpPr>
          <p:nvPr/>
        </p:nvSpPr>
        <p:spPr bwMode="auto">
          <a:xfrm>
            <a:off x="7753350" y="489585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6" name="Freeform 38"/>
          <p:cNvSpPr>
            <a:spLocks/>
          </p:cNvSpPr>
          <p:nvPr/>
        </p:nvSpPr>
        <p:spPr bwMode="auto">
          <a:xfrm rot="7934175">
            <a:off x="7010400" y="61722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7" name="Freeform 39"/>
          <p:cNvSpPr>
            <a:spLocks/>
          </p:cNvSpPr>
          <p:nvPr/>
        </p:nvSpPr>
        <p:spPr bwMode="auto">
          <a:xfrm rot="14544265">
            <a:off x="6172200" y="4876800"/>
            <a:ext cx="381000" cy="533400"/>
          </a:xfrm>
          <a:custGeom>
            <a:avLst/>
            <a:gdLst>
              <a:gd name="T0" fmla="*/ 0 w 240"/>
              <a:gd name="T1" fmla="*/ 0 h 336"/>
              <a:gd name="T2" fmla="*/ 192 w 240"/>
              <a:gd name="T3" fmla="*/ 96 h 336"/>
              <a:gd name="T4" fmla="*/ 240 w 240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336">
                <a:moveTo>
                  <a:pt x="0" y="0"/>
                </a:moveTo>
                <a:cubicBezTo>
                  <a:pt x="76" y="20"/>
                  <a:pt x="152" y="40"/>
                  <a:pt x="192" y="96"/>
                </a:cubicBezTo>
                <a:cubicBezTo>
                  <a:pt x="232" y="152"/>
                  <a:pt x="236" y="244"/>
                  <a:pt x="240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48" name="Text Box 40"/>
          <p:cNvSpPr txBox="1">
            <a:spLocks noChangeArrowheads="1"/>
          </p:cNvSpPr>
          <p:nvPr/>
        </p:nvSpPr>
        <p:spPr bwMode="auto">
          <a:xfrm>
            <a:off x="7994650" y="4572000"/>
            <a:ext cx="1123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b</a:t>
            </a:r>
            <a:r>
              <a:rPr lang="en-US"/>
              <a:t>-</a:t>
            </a:r>
          </a:p>
          <a:p>
            <a:r>
              <a:rPr lang="en-US"/>
              <a:t>diversity</a:t>
            </a:r>
          </a:p>
        </p:txBody>
      </p:sp>
      <p:sp>
        <p:nvSpPr>
          <p:cNvPr id="94249" name="Line 41"/>
          <p:cNvSpPr>
            <a:spLocks noChangeShapeType="1"/>
          </p:cNvSpPr>
          <p:nvPr/>
        </p:nvSpPr>
        <p:spPr bwMode="auto">
          <a:xfrm flipV="1">
            <a:off x="1752600" y="5410200"/>
            <a:ext cx="388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50" name="Text Box 42"/>
          <p:cNvSpPr txBox="1">
            <a:spLocks noChangeArrowheads="1"/>
          </p:cNvSpPr>
          <p:nvPr/>
        </p:nvSpPr>
        <p:spPr bwMode="auto">
          <a:xfrm>
            <a:off x="1963738" y="4968875"/>
            <a:ext cx="3200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Stochastic assembly</a:t>
            </a:r>
          </a:p>
          <a:p>
            <a:r>
              <a:rPr lang="en-US" sz="2400">
                <a:solidFill>
                  <a:srgbClr val="0000CC"/>
                </a:solidFill>
              </a:rPr>
              <a:t>(Drift)</a:t>
            </a:r>
          </a:p>
        </p:txBody>
      </p:sp>
      <p:sp>
        <p:nvSpPr>
          <p:cNvPr id="94251" name="Text Box 43"/>
          <p:cNvSpPr txBox="1">
            <a:spLocks noChangeArrowheads="1"/>
          </p:cNvSpPr>
          <p:nvPr/>
        </p:nvSpPr>
        <p:spPr bwMode="auto">
          <a:xfrm>
            <a:off x="76200" y="4311650"/>
            <a:ext cx="213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Regional Species </a:t>
            </a:r>
          </a:p>
          <a:p>
            <a:r>
              <a:rPr lang="en-US" i="1">
                <a:solidFill>
                  <a:srgbClr val="FF0000"/>
                </a:solidFill>
              </a:rPr>
              <a:t>Pool</a:t>
            </a:r>
          </a:p>
        </p:txBody>
      </p:sp>
      <p:sp>
        <p:nvSpPr>
          <p:cNvPr id="94252" name="Text Box 44"/>
          <p:cNvSpPr txBox="1">
            <a:spLocks noChangeArrowheads="1"/>
          </p:cNvSpPr>
          <p:nvPr/>
        </p:nvSpPr>
        <p:spPr bwMode="auto">
          <a:xfrm>
            <a:off x="6629400" y="1733550"/>
            <a:ext cx="1035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B C D</a:t>
            </a:r>
          </a:p>
        </p:txBody>
      </p:sp>
      <p:sp>
        <p:nvSpPr>
          <p:cNvPr id="94253" name="Text Box 45"/>
          <p:cNvSpPr txBox="1">
            <a:spLocks noChangeArrowheads="1"/>
          </p:cNvSpPr>
          <p:nvPr/>
        </p:nvSpPr>
        <p:spPr bwMode="auto">
          <a:xfrm>
            <a:off x="5924550" y="280035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D E F G</a:t>
            </a:r>
          </a:p>
        </p:txBody>
      </p:sp>
      <p:sp>
        <p:nvSpPr>
          <p:cNvPr id="94254" name="Text Box 46"/>
          <p:cNvSpPr txBox="1">
            <a:spLocks noChangeArrowheads="1"/>
          </p:cNvSpPr>
          <p:nvPr/>
        </p:nvSpPr>
        <p:spPr bwMode="auto">
          <a:xfrm>
            <a:off x="7486650" y="2800350"/>
            <a:ext cx="971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 H I J </a:t>
            </a:r>
          </a:p>
        </p:txBody>
      </p:sp>
      <p:sp>
        <p:nvSpPr>
          <p:cNvPr id="94258" name="Text Box 50"/>
          <p:cNvSpPr txBox="1">
            <a:spLocks noChangeArrowheads="1"/>
          </p:cNvSpPr>
          <p:nvPr/>
        </p:nvSpPr>
        <p:spPr bwMode="auto">
          <a:xfrm>
            <a:off x="7486650" y="5881688"/>
            <a:ext cx="97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G H I J </a:t>
            </a:r>
          </a:p>
        </p:txBody>
      </p:sp>
      <p:sp>
        <p:nvSpPr>
          <p:cNvPr id="94259" name="Text Box 51"/>
          <p:cNvSpPr txBox="1">
            <a:spLocks noChangeArrowheads="1"/>
          </p:cNvSpPr>
          <p:nvPr/>
        </p:nvSpPr>
        <p:spPr bwMode="auto">
          <a:xfrm>
            <a:off x="6629400" y="4814888"/>
            <a:ext cx="1035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A B C D</a:t>
            </a:r>
          </a:p>
        </p:txBody>
      </p:sp>
      <p:sp>
        <p:nvSpPr>
          <p:cNvPr id="94260" name="Text Box 52"/>
          <p:cNvSpPr txBox="1">
            <a:spLocks noChangeArrowheads="1"/>
          </p:cNvSpPr>
          <p:nvPr/>
        </p:nvSpPr>
        <p:spPr bwMode="auto">
          <a:xfrm>
            <a:off x="6000750" y="5881688"/>
            <a:ext cx="1009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D E F G</a:t>
            </a:r>
          </a:p>
        </p:txBody>
      </p:sp>
    </p:spTree>
    <p:extLst>
      <p:ext uri="{BB962C8B-B14F-4D97-AF65-F5344CB8AC3E}">
        <p14:creationId xmlns:p14="http://schemas.microsoft.com/office/powerpoint/2010/main" val="12150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447800" y="1531938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447800" y="3976688"/>
            <a:ext cx="2081213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5011738" y="1531938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011738" y="3976688"/>
            <a:ext cx="2081212" cy="1893887"/>
          </a:xfrm>
          <a:prstGeom prst="rect">
            <a:avLst/>
          </a:prstGeom>
          <a:noFill/>
          <a:ln w="20638" cap="rnd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1816100" y="3438525"/>
            <a:ext cx="15255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Spatial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5380038" y="3438525"/>
            <a:ext cx="15255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Spatial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1371600" y="5927725"/>
            <a:ext cx="2270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Environmental gradient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5045075" y="5943600"/>
            <a:ext cx="2270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b="1">
                <a:solidFill>
                  <a:srgbClr val="000000"/>
                </a:solidFill>
              </a:rPr>
              <a:t>Environmental gradient</a:t>
            </a:r>
            <a:endParaRPr lang="en-US" sz="1600" b="1">
              <a:latin typeface="Times New Roman" pitchFamily="18" charset="0"/>
            </a:endParaRPr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5011738" y="4587875"/>
            <a:ext cx="2081212" cy="110013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1447800" y="2020888"/>
            <a:ext cx="2081213" cy="1222375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>
            <a:off x="1447800" y="487680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5045075" y="2514600"/>
            <a:ext cx="2081213" cy="1588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 rot="16200000">
            <a:off x="116484" y="3498334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1371600" y="1066800"/>
            <a:ext cx="20145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Neutral Model</a:t>
            </a:r>
            <a:endParaRPr lang="en-US" sz="240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5045075" y="1082675"/>
            <a:ext cx="17938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>
                <a:solidFill>
                  <a:schemeClr val="accent2"/>
                </a:solidFill>
              </a:rPr>
              <a:t>Niche Model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609600" y="300038"/>
            <a:ext cx="779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/>
              <a:t>Space vs. environment: What can </a:t>
            </a:r>
            <a:r>
              <a:rPr lang="en-US" sz="2400" b="1" dirty="0">
                <a:latin typeface="Symbol" pitchFamily="18" charset="2"/>
              </a:rPr>
              <a:t>b</a:t>
            </a:r>
            <a:r>
              <a:rPr lang="en-US" sz="2400" b="1" dirty="0"/>
              <a:t>-diversity tell us?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6934200" y="6477000"/>
            <a:ext cx="202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990099"/>
                </a:solidFill>
              </a:rPr>
              <a:t>Chase et al. 2005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 rot="16200000">
            <a:off x="3864138" y="3294695"/>
            <a:ext cx="17739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Beta-diversity</a:t>
            </a:r>
            <a:endParaRPr lang="en-US" sz="24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4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A0699439-37F0-4356-81E7-C3CDB4A7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3" y="1368653"/>
            <a:ext cx="5738316" cy="457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23BFC4-D9E3-4E02-AC62-7D205706685B}"/>
              </a:ext>
            </a:extLst>
          </p:cNvPr>
          <p:cNvSpPr txBox="1"/>
          <p:nvPr/>
        </p:nvSpPr>
        <p:spPr>
          <a:xfrm>
            <a:off x="6943223" y="5698385"/>
            <a:ext cx="181594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i="1" dirty="0"/>
              <a:t>Condit et al. 2001 Science</a:t>
            </a:r>
          </a:p>
        </p:txBody>
      </p:sp>
      <p:sp>
        <p:nvSpPr>
          <p:cNvPr id="54276" name="TextBox 2">
            <a:extLst>
              <a:ext uri="{FF2B5EF4-FFF2-40B4-BE49-F238E27FC236}">
                <a16:creationId xmlns:a16="http://schemas.microsoft.com/office/drawing/2014/main" id="{873F3EB2-A19E-4326-A0BD-9C033C52F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356" y="862678"/>
            <a:ext cx="7929446" cy="38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891" b="1">
                <a:solidFill>
                  <a:srgbClr val="7030A0"/>
                </a:solidFill>
              </a:rPr>
              <a:t>Beta diversity in tropical forests: Lots of ‘unpredictability’ (i.e., drift)</a:t>
            </a:r>
          </a:p>
        </p:txBody>
      </p:sp>
      <p:pic>
        <p:nvPicPr>
          <p:cNvPr id="54277" name="Picture 2">
            <a:extLst>
              <a:ext uri="{FF2B5EF4-FFF2-40B4-BE49-F238E27FC236}">
                <a16:creationId xmlns:a16="http://schemas.microsoft.com/office/drawing/2014/main" id="{D734E7AA-3DB9-4CD9-B1AE-554622F3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85" y="1495147"/>
            <a:ext cx="4104616" cy="31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9961" r="66423"/>
          <a:stretch/>
        </p:blipFill>
        <p:spPr>
          <a:xfrm>
            <a:off x="4800600" y="914400"/>
            <a:ext cx="3635611" cy="35104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925" t="-51436" r="67348" b="51436"/>
          <a:stretch/>
        </p:blipFill>
        <p:spPr>
          <a:xfrm>
            <a:off x="533400" y="-542925"/>
            <a:ext cx="3581400" cy="6910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724400"/>
            <a:ext cx="3217333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0549"/>
            <a:ext cx="3352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73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44" y="609600"/>
            <a:ext cx="5083755" cy="622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0494" y="76200"/>
            <a:ext cx="5325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Small Freshwater Ponds—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Niche</a:t>
            </a:r>
            <a:r>
              <a:rPr lang="en-US" sz="2000" b="1" dirty="0"/>
              <a:t> Reigns Supreme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943" y="885855"/>
            <a:ext cx="2844800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81" r="29513" b="10417"/>
          <a:stretch/>
        </p:blipFill>
        <p:spPr>
          <a:xfrm>
            <a:off x="4943041" y="4343400"/>
            <a:ext cx="3543299" cy="23085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194" y="1090612"/>
            <a:ext cx="3117850" cy="23383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57" y="3429000"/>
            <a:ext cx="3679486" cy="2448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4337" y="6212857"/>
            <a:ext cx="1042334" cy="650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211" y="1959494"/>
            <a:ext cx="1608442" cy="11516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883" y="5536253"/>
            <a:ext cx="1241326" cy="763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81" y="2540811"/>
            <a:ext cx="1404269" cy="10518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3831" y="3432062"/>
            <a:ext cx="1670368" cy="1112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0573" y="4064371"/>
            <a:ext cx="1394026" cy="9285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7621" y="1000269"/>
            <a:ext cx="1287423" cy="11125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73689" y="717546"/>
            <a:ext cx="1166162" cy="8715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/>
          <a:srcRect r="54082" b="16560"/>
          <a:stretch/>
        </p:blipFill>
        <p:spPr>
          <a:xfrm>
            <a:off x="567542" y="3606024"/>
            <a:ext cx="574140" cy="8277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/>
          <a:srcRect l="75761" t="29767" b="16214"/>
          <a:stretch/>
        </p:blipFill>
        <p:spPr>
          <a:xfrm>
            <a:off x="8000686" y="2449656"/>
            <a:ext cx="644520" cy="11395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6"/>
          <a:srcRect l="7645" t="13843" r="12356" b="11157"/>
          <a:stretch/>
        </p:blipFill>
        <p:spPr>
          <a:xfrm>
            <a:off x="7243444" y="5918200"/>
            <a:ext cx="13716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079" y="517387"/>
            <a:ext cx="1118921" cy="819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08755" y="5119458"/>
            <a:ext cx="1327921" cy="9959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7194" y="704340"/>
            <a:ext cx="1891932" cy="13036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4738749" y="4251338"/>
            <a:ext cx="656628" cy="8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0494" y="76200"/>
            <a:ext cx="5325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Small Freshwater Ponds—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Niche</a:t>
            </a:r>
            <a:r>
              <a:rPr lang="en-US" sz="2000" b="1" dirty="0"/>
              <a:t> Reigns Supreme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838200"/>
            <a:ext cx="8534400" cy="4419600"/>
            <a:chOff x="152400" y="838200"/>
            <a:chExt cx="8534400" cy="4419600"/>
          </a:xfrm>
        </p:grpSpPr>
        <p:sp>
          <p:nvSpPr>
            <p:cNvPr id="4" name="Rectangle 3"/>
            <p:cNvSpPr/>
            <p:nvPr/>
          </p:nvSpPr>
          <p:spPr>
            <a:xfrm>
              <a:off x="152400" y="838200"/>
              <a:ext cx="8534400" cy="4419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90600" y="1447800"/>
              <a:ext cx="3124200" cy="2971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105400" y="1447800"/>
              <a:ext cx="3124200" cy="2971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45919" y="4720090"/>
              <a:ext cx="211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Spatial Distance (m)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65215" y="4724400"/>
              <a:ext cx="2404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Environmental Distance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3033887" y="2736187"/>
              <a:ext cx="3107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Compositional Similarity (</a:t>
              </a:r>
              <a:r>
                <a:rPr lang="en-US" sz="1600" dirty="0" err="1"/>
                <a:t>Jaccard’s</a:t>
              </a:r>
              <a:r>
                <a:rPr lang="en-US" sz="1600" dirty="0"/>
                <a:t>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-1126923" y="2696565"/>
              <a:ext cx="3107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Compositional Similarity (</a:t>
              </a:r>
              <a:r>
                <a:rPr lang="en-US" sz="1600" dirty="0" err="1"/>
                <a:t>Jaccard’s</a:t>
              </a:r>
              <a:r>
                <a:rPr lang="en-US" sz="1600" dirty="0"/>
                <a:t>)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447800" y="3886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6002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752600" y="4191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819654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9077" y="1312083"/>
              <a:ext cx="548548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1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0.75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0.25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     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13865" y="1312083"/>
              <a:ext cx="548548" cy="329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    1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0.75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0.25</a:t>
              </a:r>
            </a:p>
            <a:p>
              <a:endParaRPr lang="en-US" sz="1600" b="1" dirty="0"/>
            </a:p>
            <a:p>
              <a:endParaRPr lang="en-US" sz="1600" b="1" dirty="0"/>
            </a:p>
            <a:p>
              <a:r>
                <a:rPr lang="en-US" sz="1600" b="1" dirty="0"/>
                <a:t>     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99068" y="4415361"/>
              <a:ext cx="3393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0   0.1  0.2  0.3  0.4  0.5  0.6  0.7  0.8  0.9  1.0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3418" y="4431925"/>
              <a:ext cx="3464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0   50  100  150  200  250  300  350  400 450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19050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905000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0574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9050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972054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0574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0574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5240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0574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124454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2098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5240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6764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098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600200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7526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124454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276854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124454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276854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240281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3926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371600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5240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2308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3832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926081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078481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4594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611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9354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087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546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307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1640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3164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124454" y="1600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276854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2954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447800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124454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276854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43000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295400" y="4114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3716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5240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5356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688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9260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30784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8498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30022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514600" y="2773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6670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8498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8498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916935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3002281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0022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069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6212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1546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6974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2880362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3032762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4594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176016" y="31699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535681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5356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602735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6880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688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755135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3307081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8404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3832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3566162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3718562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514600" y="3566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2667000" y="3718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057400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0574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124454" y="1859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2209800" y="2392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2098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2276854" y="2011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828800" y="1935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3622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905000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087881" y="2011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2402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667000" y="2042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2819400" y="2194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2773681" y="4297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7736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840735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9260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2926081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993135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5450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30784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621281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804162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2956562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33832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35356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25146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514600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581654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2667000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2667000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2734054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2819400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3535681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3688081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545081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697481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3764281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124200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3276600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34594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3526535" y="2255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36118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3611881" y="2712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3678935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893034" y="352805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37642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33070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3489962" y="2407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3642362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26670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2057400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0574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2124454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22098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2209800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2276854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2362200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3078481" y="3002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230881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087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2240281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3307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26670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28194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30022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3069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31546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3154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32217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2773681" y="2971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33070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8498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3032762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3185162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22098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13716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13716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1438654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1524000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15240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1591054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16764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2392681" y="3185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2545081" y="33375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1402081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1554481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2621281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1981200" y="3108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2133600" y="32613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23164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23835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24688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2468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253593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2087881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26212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2164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2346962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2499362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1524000" y="28803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2667000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2581654" y="2331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2667000" y="2865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2667000" y="2103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6670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2734054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2819400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2734054" y="2026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2886454" y="2179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38404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3535681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36880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5450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6974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3764281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39166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3535681" y="1645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36880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31242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32766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34594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3526535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3678935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3230881" y="2560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37642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33070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3489962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3642362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2667000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26670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734054" y="1600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2819400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28194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2886454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2971800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2697481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28498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>
              <a:off x="3276600" y="1783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>
              <a:off x="3429000" y="1935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3124200" y="2529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>
              <a:off x="3124200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>
              <a:off x="3191254" y="18440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>
              <a:off x="3276600" y="2377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>
              <a:off x="3276600" y="23012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>
              <a:off x="3343654" y="1996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>
              <a:off x="3429000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>
              <a:off x="3154681" y="19964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>
              <a:off x="3307081" y="21488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>
              <a:off x="3733800" y="2026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3886200" y="2179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3916681" y="2301238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>
              <a:off x="3276600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>
              <a:off x="26670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>
              <a:off x="2734054" y="2484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>
              <a:off x="2886454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>
              <a:off x="2971800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36880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>
              <a:off x="38404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>
              <a:off x="26974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>
              <a:off x="2849881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>
              <a:off x="3916681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>
              <a:off x="32766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/>
            <p:cNvSpPr/>
            <p:nvPr/>
          </p:nvSpPr>
          <p:spPr>
            <a:xfrm>
              <a:off x="3429000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3678935" y="2636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3831335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3383281" y="2712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3642362" y="2788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/>
            <p:nvPr/>
          </p:nvSpPr>
          <p:spPr>
            <a:xfrm>
              <a:off x="2819400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/>
            <p:nvPr/>
          </p:nvSpPr>
          <p:spPr>
            <a:xfrm>
              <a:off x="30022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/>
            <p:cNvSpPr/>
            <p:nvPr/>
          </p:nvSpPr>
          <p:spPr>
            <a:xfrm>
              <a:off x="32308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/>
            <p:cNvSpPr/>
            <p:nvPr/>
          </p:nvSpPr>
          <p:spPr>
            <a:xfrm>
              <a:off x="2590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/>
            <p:cNvSpPr/>
            <p:nvPr/>
          </p:nvSpPr>
          <p:spPr>
            <a:xfrm>
              <a:off x="2993135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/>
            <p:cNvSpPr/>
            <p:nvPr/>
          </p:nvSpPr>
          <p:spPr>
            <a:xfrm>
              <a:off x="26974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20878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/>
            <p:cNvSpPr/>
            <p:nvPr/>
          </p:nvSpPr>
          <p:spPr>
            <a:xfrm>
              <a:off x="22402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/>
            <p:cNvSpPr/>
            <p:nvPr/>
          </p:nvSpPr>
          <p:spPr>
            <a:xfrm>
              <a:off x="14782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/>
            <p:cNvSpPr/>
            <p:nvPr/>
          </p:nvSpPr>
          <p:spPr>
            <a:xfrm>
              <a:off x="1630681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/>
            <p:cNvSpPr/>
            <p:nvPr/>
          </p:nvSpPr>
          <p:spPr>
            <a:xfrm>
              <a:off x="1478281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/>
            <p:cNvSpPr/>
            <p:nvPr/>
          </p:nvSpPr>
          <p:spPr>
            <a:xfrm>
              <a:off x="16306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/>
            <p:cNvSpPr/>
            <p:nvPr/>
          </p:nvSpPr>
          <p:spPr>
            <a:xfrm>
              <a:off x="1630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/>
            <p:cNvSpPr/>
            <p:nvPr/>
          </p:nvSpPr>
          <p:spPr>
            <a:xfrm>
              <a:off x="1804416" y="332232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/>
            <p:cNvSpPr/>
            <p:nvPr/>
          </p:nvSpPr>
          <p:spPr>
            <a:xfrm>
              <a:off x="2164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/>
            <p:cNvSpPr/>
            <p:nvPr/>
          </p:nvSpPr>
          <p:spPr>
            <a:xfrm>
              <a:off x="2231135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/>
            <p:cNvSpPr/>
            <p:nvPr/>
          </p:nvSpPr>
          <p:spPr>
            <a:xfrm>
              <a:off x="2316481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/>
            <p:cNvSpPr/>
            <p:nvPr/>
          </p:nvSpPr>
          <p:spPr>
            <a:xfrm>
              <a:off x="2383535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/>
            <p:cNvSpPr/>
            <p:nvPr/>
          </p:nvSpPr>
          <p:spPr>
            <a:xfrm>
              <a:off x="1935481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/>
            <p:cNvSpPr/>
            <p:nvPr/>
          </p:nvSpPr>
          <p:spPr>
            <a:xfrm>
              <a:off x="24688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/>
            <p:nvPr/>
          </p:nvSpPr>
          <p:spPr>
            <a:xfrm>
              <a:off x="20116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/>
            <p:nvPr/>
          </p:nvSpPr>
          <p:spPr>
            <a:xfrm>
              <a:off x="2194562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/>
            <p:nvPr/>
          </p:nvSpPr>
          <p:spPr>
            <a:xfrm>
              <a:off x="2346962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1295400" y="3870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/>
            <p:cNvSpPr/>
            <p:nvPr/>
          </p:nvSpPr>
          <p:spPr>
            <a:xfrm>
              <a:off x="1469135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/>
            <p:cNvSpPr/>
            <p:nvPr/>
          </p:nvSpPr>
          <p:spPr>
            <a:xfrm>
              <a:off x="1621535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/>
            <p:cNvSpPr/>
            <p:nvPr/>
          </p:nvSpPr>
          <p:spPr>
            <a:xfrm>
              <a:off x="1432562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/>
            <p:cNvSpPr/>
            <p:nvPr/>
          </p:nvSpPr>
          <p:spPr>
            <a:xfrm>
              <a:off x="20116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/>
            <p:cNvSpPr/>
            <p:nvPr/>
          </p:nvSpPr>
          <p:spPr>
            <a:xfrm>
              <a:off x="1859281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/>
            <p:cNvSpPr/>
            <p:nvPr/>
          </p:nvSpPr>
          <p:spPr>
            <a:xfrm>
              <a:off x="16306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/>
            <p:cNvSpPr/>
            <p:nvPr/>
          </p:nvSpPr>
          <p:spPr>
            <a:xfrm>
              <a:off x="1783081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/>
            <p:cNvSpPr/>
            <p:nvPr/>
          </p:nvSpPr>
          <p:spPr>
            <a:xfrm>
              <a:off x="1783081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/>
            <p:nvPr/>
          </p:nvSpPr>
          <p:spPr>
            <a:xfrm>
              <a:off x="19354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/>
            <p:cNvSpPr/>
            <p:nvPr/>
          </p:nvSpPr>
          <p:spPr>
            <a:xfrm>
              <a:off x="14782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/>
            <p:cNvSpPr/>
            <p:nvPr/>
          </p:nvSpPr>
          <p:spPr>
            <a:xfrm>
              <a:off x="1813562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240281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2392681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/>
            <p:cNvSpPr/>
            <p:nvPr/>
          </p:nvSpPr>
          <p:spPr>
            <a:xfrm>
              <a:off x="1630681" y="1828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1783081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/>
            <p:cNvSpPr/>
            <p:nvPr/>
          </p:nvSpPr>
          <p:spPr>
            <a:xfrm>
              <a:off x="16306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1783081" y="16459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/>
            <p:cNvSpPr/>
            <p:nvPr/>
          </p:nvSpPr>
          <p:spPr>
            <a:xfrm>
              <a:off x="17830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1956816" y="15392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/>
            <p:cNvSpPr/>
            <p:nvPr/>
          </p:nvSpPr>
          <p:spPr>
            <a:xfrm>
              <a:off x="23164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/>
            <p:cNvSpPr/>
            <p:nvPr/>
          </p:nvSpPr>
          <p:spPr>
            <a:xfrm>
              <a:off x="2383535" y="1752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/>
            <p:cNvSpPr/>
            <p:nvPr/>
          </p:nvSpPr>
          <p:spPr>
            <a:xfrm>
              <a:off x="2468881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/>
            <p:cNvSpPr/>
            <p:nvPr/>
          </p:nvSpPr>
          <p:spPr>
            <a:xfrm>
              <a:off x="2535935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087881" y="1828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/>
            <p:cNvSpPr/>
            <p:nvPr/>
          </p:nvSpPr>
          <p:spPr>
            <a:xfrm>
              <a:off x="26212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/>
            <p:cNvSpPr/>
            <p:nvPr/>
          </p:nvSpPr>
          <p:spPr>
            <a:xfrm>
              <a:off x="2164081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/>
            <p:cNvSpPr/>
            <p:nvPr/>
          </p:nvSpPr>
          <p:spPr>
            <a:xfrm>
              <a:off x="2346962" y="1905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/>
            <p:cNvSpPr/>
            <p:nvPr/>
          </p:nvSpPr>
          <p:spPr>
            <a:xfrm>
              <a:off x="2499362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1447800" y="2087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/>
            <p:cNvSpPr/>
            <p:nvPr/>
          </p:nvSpPr>
          <p:spPr>
            <a:xfrm>
              <a:off x="1621535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/>
            <p:cNvSpPr/>
            <p:nvPr/>
          </p:nvSpPr>
          <p:spPr>
            <a:xfrm>
              <a:off x="1773935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/>
            <p:cNvSpPr/>
            <p:nvPr/>
          </p:nvSpPr>
          <p:spPr>
            <a:xfrm>
              <a:off x="1584962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1640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2011681" y="1524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/>
            <p:nvPr/>
          </p:nvSpPr>
          <p:spPr>
            <a:xfrm>
              <a:off x="17830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/>
            <p:cNvSpPr/>
            <p:nvPr/>
          </p:nvSpPr>
          <p:spPr>
            <a:xfrm>
              <a:off x="19354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/>
            <p:cNvSpPr/>
            <p:nvPr/>
          </p:nvSpPr>
          <p:spPr>
            <a:xfrm>
              <a:off x="1935481" y="17221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/>
            <p:cNvSpPr/>
            <p:nvPr/>
          </p:nvSpPr>
          <p:spPr>
            <a:xfrm>
              <a:off x="20878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1630681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>
              <a:off x="1965962" y="1569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>
              <a:off x="5791200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>
              <a:off x="59436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/>
            <p:cNvSpPr/>
            <p:nvPr/>
          </p:nvSpPr>
          <p:spPr>
            <a:xfrm>
              <a:off x="59436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6010654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>
              <a:off x="7275573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>
              <a:off x="5257800" y="2057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/>
            <p:nvPr/>
          </p:nvSpPr>
          <p:spPr>
            <a:xfrm>
              <a:off x="5410200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/>
            <p:cNvSpPr/>
            <p:nvPr/>
          </p:nvSpPr>
          <p:spPr>
            <a:xfrm>
              <a:off x="59436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7763254" y="4297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>
              <a:off x="6096000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60960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/>
            <p:cNvSpPr/>
            <p:nvPr/>
          </p:nvSpPr>
          <p:spPr>
            <a:xfrm>
              <a:off x="5715000" y="2087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/>
            <p:nvPr/>
          </p:nvSpPr>
          <p:spPr>
            <a:xfrm>
              <a:off x="5791200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5974081" y="2164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/>
            <p:cNvSpPr/>
            <p:nvPr/>
          </p:nvSpPr>
          <p:spPr>
            <a:xfrm>
              <a:off x="61264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/>
            <p:cNvSpPr/>
            <p:nvPr/>
          </p:nvSpPr>
          <p:spPr>
            <a:xfrm>
              <a:off x="7879081" y="4191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/>
            <p:cNvSpPr/>
            <p:nvPr/>
          </p:nvSpPr>
          <p:spPr>
            <a:xfrm>
              <a:off x="5516881" y="1981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/>
            <p:cNvSpPr/>
            <p:nvPr/>
          </p:nvSpPr>
          <p:spPr>
            <a:xfrm>
              <a:off x="5669281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5516881" y="1950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/>
            <p:cNvSpPr/>
            <p:nvPr/>
          </p:nvSpPr>
          <p:spPr>
            <a:xfrm>
              <a:off x="5669281" y="17983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/>
            <p:cNvSpPr/>
            <p:nvPr/>
          </p:nvSpPr>
          <p:spPr>
            <a:xfrm>
              <a:off x="7726681" y="4267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/>
            <p:cNvSpPr/>
            <p:nvPr/>
          </p:nvSpPr>
          <p:spPr>
            <a:xfrm>
              <a:off x="6050281" y="2209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/>
            <p:cNvSpPr/>
            <p:nvPr/>
          </p:nvSpPr>
          <p:spPr>
            <a:xfrm>
              <a:off x="5334000" y="2240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/>
            <p:cNvSpPr/>
            <p:nvPr/>
          </p:nvSpPr>
          <p:spPr>
            <a:xfrm>
              <a:off x="5507735" y="2133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/>
            <p:nvPr/>
          </p:nvSpPr>
          <p:spPr>
            <a:xfrm>
              <a:off x="5660135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/>
            <p:cNvSpPr/>
            <p:nvPr/>
          </p:nvSpPr>
          <p:spPr>
            <a:xfrm>
              <a:off x="5471162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/>
            <p:cNvSpPr/>
            <p:nvPr/>
          </p:nvSpPr>
          <p:spPr>
            <a:xfrm>
              <a:off x="60502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7574281" y="42367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/>
            <p:cNvSpPr/>
            <p:nvPr/>
          </p:nvSpPr>
          <p:spPr>
            <a:xfrm>
              <a:off x="7574281" y="416051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/>
            <p:cNvSpPr/>
            <p:nvPr/>
          </p:nvSpPr>
          <p:spPr>
            <a:xfrm>
              <a:off x="6096000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/>
            <p:nvPr/>
          </p:nvSpPr>
          <p:spPr>
            <a:xfrm>
              <a:off x="62484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/>
            <p:cNvSpPr/>
            <p:nvPr/>
          </p:nvSpPr>
          <p:spPr>
            <a:xfrm>
              <a:off x="6248400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/>
            <p:cNvSpPr/>
            <p:nvPr/>
          </p:nvSpPr>
          <p:spPr>
            <a:xfrm>
              <a:off x="6315454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/>
            <p:cNvSpPr/>
            <p:nvPr/>
          </p:nvSpPr>
          <p:spPr>
            <a:xfrm>
              <a:off x="62484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/>
            <p:cNvSpPr/>
            <p:nvPr/>
          </p:nvSpPr>
          <p:spPr>
            <a:xfrm>
              <a:off x="64008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/>
            <p:cNvSpPr/>
            <p:nvPr/>
          </p:nvSpPr>
          <p:spPr>
            <a:xfrm>
              <a:off x="6400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/>
            <p:nvPr/>
          </p:nvSpPr>
          <p:spPr>
            <a:xfrm>
              <a:off x="60198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/>
            <p:cNvSpPr/>
            <p:nvPr/>
          </p:nvSpPr>
          <p:spPr>
            <a:xfrm>
              <a:off x="60960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/>
            <p:cNvSpPr/>
            <p:nvPr/>
          </p:nvSpPr>
          <p:spPr>
            <a:xfrm>
              <a:off x="6278881" y="2545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/>
            <p:cNvSpPr/>
            <p:nvPr/>
          </p:nvSpPr>
          <p:spPr>
            <a:xfrm>
              <a:off x="6431281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/>
            <p:cNvSpPr/>
            <p:nvPr/>
          </p:nvSpPr>
          <p:spPr>
            <a:xfrm>
              <a:off x="5974081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/>
            <p:cNvSpPr/>
            <p:nvPr/>
          </p:nvSpPr>
          <p:spPr>
            <a:xfrm>
              <a:off x="6355081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/>
            <p:cNvSpPr/>
            <p:nvPr/>
          </p:nvSpPr>
          <p:spPr>
            <a:xfrm>
              <a:off x="5964935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/>
            <p:cNvSpPr/>
            <p:nvPr/>
          </p:nvSpPr>
          <p:spPr>
            <a:xfrm>
              <a:off x="6355081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6248400" y="2514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/>
            <p:cNvSpPr/>
            <p:nvPr/>
          </p:nvSpPr>
          <p:spPr>
            <a:xfrm>
              <a:off x="64008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/>
            <p:cNvSpPr/>
            <p:nvPr/>
          </p:nvSpPr>
          <p:spPr>
            <a:xfrm>
              <a:off x="6400800" y="2667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/>
            <p:cNvSpPr/>
            <p:nvPr/>
          </p:nvSpPr>
          <p:spPr>
            <a:xfrm>
              <a:off x="6467854" y="2590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/>
            <p:cNvSpPr/>
            <p:nvPr/>
          </p:nvSpPr>
          <p:spPr>
            <a:xfrm>
              <a:off x="64008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/>
            <p:cNvSpPr/>
            <p:nvPr/>
          </p:nvSpPr>
          <p:spPr>
            <a:xfrm>
              <a:off x="65532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/>
            <p:cNvSpPr/>
            <p:nvPr/>
          </p:nvSpPr>
          <p:spPr>
            <a:xfrm>
              <a:off x="6553200" y="2621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/>
            <p:cNvSpPr/>
            <p:nvPr/>
          </p:nvSpPr>
          <p:spPr>
            <a:xfrm>
              <a:off x="6172200" y="2240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/>
            <p:cNvSpPr/>
            <p:nvPr/>
          </p:nvSpPr>
          <p:spPr>
            <a:xfrm>
              <a:off x="6248400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/>
            <p:cNvSpPr/>
            <p:nvPr/>
          </p:nvSpPr>
          <p:spPr>
            <a:xfrm>
              <a:off x="6431281" y="2316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/>
            <p:cNvSpPr/>
            <p:nvPr/>
          </p:nvSpPr>
          <p:spPr>
            <a:xfrm>
              <a:off x="6583681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/>
            <p:cNvSpPr/>
            <p:nvPr/>
          </p:nvSpPr>
          <p:spPr>
            <a:xfrm>
              <a:off x="6126481" y="2286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/>
            <p:cNvSpPr/>
            <p:nvPr/>
          </p:nvSpPr>
          <p:spPr>
            <a:xfrm>
              <a:off x="6507481" y="2362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/>
            <p:cNvSpPr/>
            <p:nvPr/>
          </p:nvSpPr>
          <p:spPr>
            <a:xfrm>
              <a:off x="6117335" y="2438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/>
            <p:cNvSpPr/>
            <p:nvPr/>
          </p:nvSpPr>
          <p:spPr>
            <a:xfrm>
              <a:off x="6507481" y="2468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>
              <a:off x="6248400" y="2971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>
              <a:off x="6400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>
              <a:off x="6400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>
              <a:off x="6467854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>
              <a:off x="64008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>
              <a:off x="6553200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>
              <a:off x="65532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>
              <a:off x="6172200" y="2697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>
              <a:off x="6248400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>
              <a:off x="6431281" y="2773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>
              <a:off x="65836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>
              <a:off x="6126481" y="2743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>
              <a:off x="6507481" y="2819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>
              <a:off x="6117335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>
              <a:off x="6507481" y="2926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>
              <a:off x="70104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>
              <a:off x="70104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>
              <a:off x="7077454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>
              <a:off x="71628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>
              <a:off x="71628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/>
            <p:cNvSpPr/>
            <p:nvPr/>
          </p:nvSpPr>
          <p:spPr>
            <a:xfrm>
              <a:off x="67818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/>
            <p:cNvSpPr/>
            <p:nvPr/>
          </p:nvSpPr>
          <p:spPr>
            <a:xfrm>
              <a:off x="67360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>
              <a:off x="67269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/>
            <p:cNvSpPr/>
            <p:nvPr/>
          </p:nvSpPr>
          <p:spPr>
            <a:xfrm>
              <a:off x="6477000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/>
            <p:cNvSpPr/>
            <p:nvPr/>
          </p:nvSpPr>
          <p:spPr>
            <a:xfrm>
              <a:off x="66294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/>
            <p:cNvSpPr/>
            <p:nvPr/>
          </p:nvSpPr>
          <p:spPr>
            <a:xfrm>
              <a:off x="66294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>
              <a:off x="6696454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/>
            <p:cNvSpPr/>
            <p:nvPr/>
          </p:nvSpPr>
          <p:spPr>
            <a:xfrm>
              <a:off x="66294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>
              <a:off x="67818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>
              <a:off x="67818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>
              <a:off x="6400800" y="3154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>
              <a:off x="6477000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/>
            <p:cNvSpPr/>
            <p:nvPr/>
          </p:nvSpPr>
          <p:spPr>
            <a:xfrm>
              <a:off x="6659881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/>
            <p:cNvSpPr/>
            <p:nvPr/>
          </p:nvSpPr>
          <p:spPr>
            <a:xfrm>
              <a:off x="68122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/>
            <p:cNvSpPr/>
            <p:nvPr/>
          </p:nvSpPr>
          <p:spPr>
            <a:xfrm>
              <a:off x="6355081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/>
            <p:cNvSpPr/>
            <p:nvPr/>
          </p:nvSpPr>
          <p:spPr>
            <a:xfrm>
              <a:off x="6736081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/>
            <p:nvPr/>
          </p:nvSpPr>
          <p:spPr>
            <a:xfrm>
              <a:off x="6345935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/>
            <p:cNvSpPr/>
            <p:nvPr/>
          </p:nvSpPr>
          <p:spPr>
            <a:xfrm>
              <a:off x="6736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/>
            <p:cNvSpPr/>
            <p:nvPr/>
          </p:nvSpPr>
          <p:spPr>
            <a:xfrm>
              <a:off x="6781800" y="3124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>
              <a:off x="69342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/>
            <p:cNvSpPr/>
            <p:nvPr/>
          </p:nvSpPr>
          <p:spPr>
            <a:xfrm>
              <a:off x="6934200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/>
            <p:cNvSpPr/>
            <p:nvPr/>
          </p:nvSpPr>
          <p:spPr>
            <a:xfrm>
              <a:off x="7001254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/>
            <p:cNvSpPr/>
            <p:nvPr/>
          </p:nvSpPr>
          <p:spPr>
            <a:xfrm>
              <a:off x="70866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/>
            <p:cNvSpPr/>
            <p:nvPr/>
          </p:nvSpPr>
          <p:spPr>
            <a:xfrm>
              <a:off x="70866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/>
            <p:cNvSpPr/>
            <p:nvPr/>
          </p:nvSpPr>
          <p:spPr>
            <a:xfrm>
              <a:off x="6705600" y="2849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/>
            <p:cNvSpPr/>
            <p:nvPr/>
          </p:nvSpPr>
          <p:spPr>
            <a:xfrm>
              <a:off x="6781800" y="3078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/>
            <p:cNvSpPr/>
            <p:nvPr/>
          </p:nvSpPr>
          <p:spPr>
            <a:xfrm>
              <a:off x="6659881" y="2895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/>
            <p:cNvSpPr/>
            <p:nvPr/>
          </p:nvSpPr>
          <p:spPr>
            <a:xfrm>
              <a:off x="6650735" y="3048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/>
            <p:cNvSpPr/>
            <p:nvPr/>
          </p:nvSpPr>
          <p:spPr>
            <a:xfrm>
              <a:off x="6934200" y="3581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/>
            <p:cNvSpPr/>
            <p:nvPr/>
          </p:nvSpPr>
          <p:spPr>
            <a:xfrm>
              <a:off x="7086600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/>
            <p:cNvSpPr/>
            <p:nvPr/>
          </p:nvSpPr>
          <p:spPr>
            <a:xfrm>
              <a:off x="7086600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/>
            <p:cNvSpPr/>
            <p:nvPr/>
          </p:nvSpPr>
          <p:spPr>
            <a:xfrm>
              <a:off x="7153654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/>
            <p:cNvSpPr/>
            <p:nvPr/>
          </p:nvSpPr>
          <p:spPr>
            <a:xfrm>
              <a:off x="70866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/>
            <p:cNvSpPr/>
            <p:nvPr/>
          </p:nvSpPr>
          <p:spPr>
            <a:xfrm>
              <a:off x="7239000" y="3764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/>
            <p:cNvSpPr/>
            <p:nvPr/>
          </p:nvSpPr>
          <p:spPr>
            <a:xfrm>
              <a:off x="7239000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/>
            <p:cNvSpPr/>
            <p:nvPr/>
          </p:nvSpPr>
          <p:spPr>
            <a:xfrm>
              <a:off x="6858000" y="3307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/>
            <p:cNvSpPr/>
            <p:nvPr/>
          </p:nvSpPr>
          <p:spPr>
            <a:xfrm>
              <a:off x="6934200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/>
            <p:cNvSpPr/>
            <p:nvPr/>
          </p:nvSpPr>
          <p:spPr>
            <a:xfrm>
              <a:off x="7117081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/>
            <p:nvPr/>
          </p:nvSpPr>
          <p:spPr>
            <a:xfrm>
              <a:off x="72694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/>
            <p:nvPr/>
          </p:nvSpPr>
          <p:spPr>
            <a:xfrm>
              <a:off x="6812281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/>
            <p:nvPr/>
          </p:nvSpPr>
          <p:spPr>
            <a:xfrm>
              <a:off x="7193281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/>
            <p:cNvSpPr/>
            <p:nvPr/>
          </p:nvSpPr>
          <p:spPr>
            <a:xfrm>
              <a:off x="6803135" y="3505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/>
            <p:cNvSpPr/>
            <p:nvPr/>
          </p:nvSpPr>
          <p:spPr>
            <a:xfrm>
              <a:off x="7193281" y="3535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/>
            <p:cNvSpPr/>
            <p:nvPr/>
          </p:nvSpPr>
          <p:spPr>
            <a:xfrm>
              <a:off x="7239000" y="38862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/>
            <p:cNvSpPr/>
            <p:nvPr/>
          </p:nvSpPr>
          <p:spPr>
            <a:xfrm>
              <a:off x="7458454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Oval 456"/>
            <p:cNvSpPr/>
            <p:nvPr/>
          </p:nvSpPr>
          <p:spPr>
            <a:xfrm>
              <a:off x="7391400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/>
            <p:cNvSpPr/>
            <p:nvPr/>
          </p:nvSpPr>
          <p:spPr>
            <a:xfrm>
              <a:off x="7543800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/>
            <p:cNvSpPr/>
            <p:nvPr/>
          </p:nvSpPr>
          <p:spPr>
            <a:xfrm>
              <a:off x="75438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/>
            <p:cNvSpPr/>
            <p:nvPr/>
          </p:nvSpPr>
          <p:spPr>
            <a:xfrm>
              <a:off x="7162800" y="3611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/>
            <p:cNvSpPr/>
            <p:nvPr/>
          </p:nvSpPr>
          <p:spPr>
            <a:xfrm>
              <a:off x="7239000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/>
            <p:cNvSpPr/>
            <p:nvPr/>
          </p:nvSpPr>
          <p:spPr>
            <a:xfrm>
              <a:off x="7421881" y="3688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/>
            <p:cNvSpPr/>
            <p:nvPr/>
          </p:nvSpPr>
          <p:spPr>
            <a:xfrm>
              <a:off x="75742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/>
            <p:cNvSpPr/>
            <p:nvPr/>
          </p:nvSpPr>
          <p:spPr>
            <a:xfrm>
              <a:off x="7117081" y="3657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/>
            <p:cNvSpPr/>
            <p:nvPr/>
          </p:nvSpPr>
          <p:spPr>
            <a:xfrm>
              <a:off x="7498081" y="3733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/>
            <p:cNvSpPr/>
            <p:nvPr/>
          </p:nvSpPr>
          <p:spPr>
            <a:xfrm>
              <a:off x="7107935" y="3810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7498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/>
            <p:cNvSpPr/>
            <p:nvPr/>
          </p:nvSpPr>
          <p:spPr>
            <a:xfrm>
              <a:off x="6989065" y="3276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/>
            <p:cNvSpPr/>
            <p:nvPr/>
          </p:nvSpPr>
          <p:spPr>
            <a:xfrm>
              <a:off x="7141465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/>
            <p:cNvSpPr/>
            <p:nvPr/>
          </p:nvSpPr>
          <p:spPr>
            <a:xfrm>
              <a:off x="7141465" y="34290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/>
            <p:cNvSpPr/>
            <p:nvPr/>
          </p:nvSpPr>
          <p:spPr>
            <a:xfrm>
              <a:off x="7208519" y="3352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/>
            <p:cNvSpPr/>
            <p:nvPr/>
          </p:nvSpPr>
          <p:spPr>
            <a:xfrm>
              <a:off x="714146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/>
            <p:cNvSpPr/>
            <p:nvPr/>
          </p:nvSpPr>
          <p:spPr>
            <a:xfrm>
              <a:off x="7293865" y="3459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/>
            <p:cNvSpPr/>
            <p:nvPr/>
          </p:nvSpPr>
          <p:spPr>
            <a:xfrm>
              <a:off x="7293865" y="3383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/>
            <p:cNvSpPr/>
            <p:nvPr/>
          </p:nvSpPr>
          <p:spPr>
            <a:xfrm>
              <a:off x="6989065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/>
            <p:cNvSpPr/>
            <p:nvPr/>
          </p:nvSpPr>
          <p:spPr>
            <a:xfrm>
              <a:off x="7324346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/>
            <p:cNvSpPr/>
            <p:nvPr/>
          </p:nvSpPr>
          <p:spPr>
            <a:xfrm>
              <a:off x="6858000" y="3200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/>
            <p:cNvSpPr/>
            <p:nvPr/>
          </p:nvSpPr>
          <p:spPr>
            <a:xfrm>
              <a:off x="7248146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/>
            <p:cNvSpPr/>
            <p:nvPr/>
          </p:nvSpPr>
          <p:spPr>
            <a:xfrm>
              <a:off x="68580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/>
            <p:cNvSpPr/>
            <p:nvPr/>
          </p:nvSpPr>
          <p:spPr>
            <a:xfrm>
              <a:off x="70104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/>
            <p:cNvSpPr/>
            <p:nvPr/>
          </p:nvSpPr>
          <p:spPr>
            <a:xfrm>
              <a:off x="68580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/>
            <p:cNvSpPr/>
            <p:nvPr/>
          </p:nvSpPr>
          <p:spPr>
            <a:xfrm>
              <a:off x="70408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/>
            <p:cNvSpPr/>
            <p:nvPr/>
          </p:nvSpPr>
          <p:spPr>
            <a:xfrm>
              <a:off x="71932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/>
            <p:cNvSpPr/>
            <p:nvPr/>
          </p:nvSpPr>
          <p:spPr>
            <a:xfrm>
              <a:off x="71170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/>
            <p:cNvSpPr/>
            <p:nvPr/>
          </p:nvSpPr>
          <p:spPr>
            <a:xfrm>
              <a:off x="71170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/>
            <p:cNvSpPr/>
            <p:nvPr/>
          </p:nvSpPr>
          <p:spPr>
            <a:xfrm>
              <a:off x="6934200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/>
            <p:cNvSpPr/>
            <p:nvPr/>
          </p:nvSpPr>
          <p:spPr>
            <a:xfrm>
              <a:off x="6964681" y="37947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/>
            <p:cNvSpPr/>
            <p:nvPr/>
          </p:nvSpPr>
          <p:spPr>
            <a:xfrm>
              <a:off x="71170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/>
            <p:cNvSpPr/>
            <p:nvPr/>
          </p:nvSpPr>
          <p:spPr>
            <a:xfrm>
              <a:off x="7040881" y="38404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/>
            <p:cNvSpPr/>
            <p:nvPr/>
          </p:nvSpPr>
          <p:spPr>
            <a:xfrm>
              <a:off x="7040881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/>
            <p:cNvSpPr/>
            <p:nvPr/>
          </p:nvSpPr>
          <p:spPr>
            <a:xfrm>
              <a:off x="6912865" y="38709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/>
            <p:cNvSpPr/>
            <p:nvPr/>
          </p:nvSpPr>
          <p:spPr>
            <a:xfrm>
              <a:off x="7171946" y="3947162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/>
            <p:cNvSpPr/>
            <p:nvPr/>
          </p:nvSpPr>
          <p:spPr>
            <a:xfrm>
              <a:off x="6867146" y="39166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/>
            <p:cNvSpPr/>
            <p:nvPr/>
          </p:nvSpPr>
          <p:spPr>
            <a:xfrm>
              <a:off x="7248146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/>
            <p:cNvSpPr/>
            <p:nvPr/>
          </p:nvSpPr>
          <p:spPr>
            <a:xfrm>
              <a:off x="7391400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/>
            <p:cNvSpPr/>
            <p:nvPr/>
          </p:nvSpPr>
          <p:spPr>
            <a:xfrm>
              <a:off x="7458454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/>
            <p:cNvSpPr/>
            <p:nvPr/>
          </p:nvSpPr>
          <p:spPr>
            <a:xfrm>
              <a:off x="7543800" y="40690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/>
            <p:cNvSpPr/>
            <p:nvPr/>
          </p:nvSpPr>
          <p:spPr>
            <a:xfrm>
              <a:off x="7543800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/>
            <p:cNvSpPr/>
            <p:nvPr/>
          </p:nvSpPr>
          <p:spPr>
            <a:xfrm>
              <a:off x="7696200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/>
            <p:cNvSpPr/>
            <p:nvPr/>
          </p:nvSpPr>
          <p:spPr>
            <a:xfrm>
              <a:off x="7543800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/>
            <p:cNvSpPr/>
            <p:nvPr/>
          </p:nvSpPr>
          <p:spPr>
            <a:xfrm>
              <a:off x="7726681" y="3992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/>
            <p:cNvSpPr/>
            <p:nvPr/>
          </p:nvSpPr>
          <p:spPr>
            <a:xfrm>
              <a:off x="78790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/>
            <p:cNvSpPr/>
            <p:nvPr/>
          </p:nvSpPr>
          <p:spPr>
            <a:xfrm>
              <a:off x="7421881" y="39624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/>
            <p:cNvSpPr/>
            <p:nvPr/>
          </p:nvSpPr>
          <p:spPr>
            <a:xfrm>
              <a:off x="7802881" y="40386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/>
            <p:cNvSpPr/>
            <p:nvPr/>
          </p:nvSpPr>
          <p:spPr>
            <a:xfrm>
              <a:off x="7412735" y="41148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/>
            <p:cNvSpPr/>
            <p:nvPr/>
          </p:nvSpPr>
          <p:spPr>
            <a:xfrm>
              <a:off x="78028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/>
            <p:cNvSpPr/>
            <p:nvPr/>
          </p:nvSpPr>
          <p:spPr>
            <a:xfrm>
              <a:off x="7421881" y="41452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2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56061"/>
            <a:ext cx="6632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Partitioning the variation of </a:t>
            </a:r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</a:t>
            </a:r>
          </a:p>
          <a:p>
            <a:r>
              <a:rPr lang="en-US" sz="2800" b="1" dirty="0"/>
              <a:t>(Legendre, </a:t>
            </a:r>
            <a:r>
              <a:rPr lang="en-US" sz="2800" b="1" dirty="0" err="1"/>
              <a:t>Borcard</a:t>
            </a:r>
            <a:r>
              <a:rPr lang="en-US" sz="2800" b="1" dirty="0"/>
              <a:t>, Peres-Neto, et al).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t="2326" b="80762"/>
          <a:stretch/>
        </p:blipFill>
        <p:spPr>
          <a:xfrm>
            <a:off x="228600" y="1529329"/>
            <a:ext cx="8484792" cy="21557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600" y="1159997"/>
            <a:ext cx="208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b</a:t>
            </a:r>
            <a:r>
              <a:rPr lang="en-US" dirty="0"/>
              <a:t>-diversity structure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36786" y="1221316"/>
            <a:ext cx="32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Spatial/Environmental </a:t>
            </a:r>
            <a:r>
              <a:rPr lang="en-US" dirty="0"/>
              <a:t> structure</a:t>
            </a:r>
          </a:p>
        </p:txBody>
      </p:sp>
      <p:sp>
        <p:nvSpPr>
          <p:cNvPr id="15" name="Left-Right Arrow 14"/>
          <p:cNvSpPr/>
          <p:nvPr/>
        </p:nvSpPr>
        <p:spPr>
          <a:xfrm rot="1868720">
            <a:off x="1075613" y="2273182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236690">
            <a:off x="1075613" y="2240262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-Right Arrow 49"/>
          <p:cNvSpPr/>
          <p:nvPr/>
        </p:nvSpPr>
        <p:spPr>
          <a:xfrm rot="1868720">
            <a:off x="5746349" y="2394779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-Right Arrow 50"/>
          <p:cNvSpPr/>
          <p:nvPr/>
        </p:nvSpPr>
        <p:spPr>
          <a:xfrm rot="19236690">
            <a:off x="5746349" y="2361859"/>
            <a:ext cx="1910415" cy="3589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77" y="3835564"/>
            <a:ext cx="5808259" cy="28931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4028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00" name="Group 4"/>
          <p:cNvGrpSpPr>
            <a:grpSpLocks/>
          </p:cNvGrpSpPr>
          <p:nvPr/>
        </p:nvGrpSpPr>
        <p:grpSpPr bwMode="auto">
          <a:xfrm>
            <a:off x="2209800" y="1066800"/>
            <a:ext cx="4732338" cy="5111750"/>
            <a:chOff x="286" y="380"/>
            <a:chExt cx="3366" cy="3856"/>
          </a:xfrm>
        </p:grpSpPr>
        <p:sp>
          <p:nvSpPr>
            <p:cNvPr id="132101" name="Rectangle 5"/>
            <p:cNvSpPr>
              <a:spLocks noChangeArrowheads="1"/>
            </p:cNvSpPr>
            <p:nvPr/>
          </p:nvSpPr>
          <p:spPr bwMode="auto">
            <a:xfrm>
              <a:off x="315" y="3936"/>
              <a:ext cx="13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endParaRPr lang="en-US" sz="2000" b="0"/>
            </a:p>
          </p:txBody>
        </p:sp>
        <p:sp>
          <p:nvSpPr>
            <p:cNvPr id="132102" name="Line 6"/>
            <p:cNvSpPr>
              <a:spLocks noChangeShapeType="1"/>
            </p:cNvSpPr>
            <p:nvPr/>
          </p:nvSpPr>
          <p:spPr bwMode="auto">
            <a:xfrm>
              <a:off x="1392" y="385"/>
              <a:ext cx="0" cy="24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3" name="Line 7"/>
            <p:cNvSpPr>
              <a:spLocks noChangeShapeType="1"/>
            </p:cNvSpPr>
            <p:nvPr/>
          </p:nvSpPr>
          <p:spPr bwMode="auto">
            <a:xfrm flipV="1">
              <a:off x="577" y="2881"/>
              <a:ext cx="815" cy="7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4" name="Line 8"/>
            <p:cNvSpPr>
              <a:spLocks noChangeShapeType="1"/>
            </p:cNvSpPr>
            <p:nvPr/>
          </p:nvSpPr>
          <p:spPr bwMode="auto">
            <a:xfrm flipH="1">
              <a:off x="1393" y="2880"/>
              <a:ext cx="22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32105" name="Object 9"/>
            <p:cNvGraphicFramePr>
              <a:graphicFrameLocks/>
            </p:cNvGraphicFramePr>
            <p:nvPr/>
          </p:nvGraphicFramePr>
          <p:xfrm>
            <a:off x="960" y="1056"/>
            <a:ext cx="2073" cy="2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6" name="ClipArt" r:id="rId3" imgW="3290760" imgH="3279600" progId="MS_ClipArt_Gallery.2">
                    <p:embed/>
                  </p:oleObj>
                </mc:Choice>
                <mc:Fallback>
                  <p:oleObj name="ClipArt" r:id="rId3" imgW="3290760" imgH="3279600" progId="MS_ClipArt_Gallery.2">
                    <p:embed/>
                    <p:pic>
                      <p:nvPicPr>
                        <p:cNvPr id="132105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056"/>
                          <a:ext cx="2073" cy="20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06" name="AutoShape 10"/>
            <p:cNvSpPr>
              <a:spLocks noChangeArrowheads="1"/>
            </p:cNvSpPr>
            <p:nvPr/>
          </p:nvSpPr>
          <p:spPr bwMode="auto">
            <a:xfrm>
              <a:off x="572" y="380"/>
              <a:ext cx="3080" cy="3272"/>
            </a:xfrm>
            <a:prstGeom prst="cube">
              <a:avLst>
                <a:gd name="adj" fmla="val 2499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7" name="Rectangle 11"/>
            <p:cNvSpPr>
              <a:spLocks noChangeArrowheads="1"/>
            </p:cNvSpPr>
            <p:nvPr/>
          </p:nvSpPr>
          <p:spPr bwMode="auto">
            <a:xfrm>
              <a:off x="1104" y="3696"/>
              <a:ext cx="853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X</a:t>
              </a:r>
            </a:p>
          </p:txBody>
        </p:sp>
        <p:sp>
          <p:nvSpPr>
            <p:cNvPr id="132108" name="Rectangle 12"/>
            <p:cNvSpPr>
              <a:spLocks noChangeArrowheads="1"/>
            </p:cNvSpPr>
            <p:nvPr/>
          </p:nvSpPr>
          <p:spPr bwMode="auto">
            <a:xfrm rot="16200000">
              <a:off x="-26" y="2273"/>
              <a:ext cx="905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Y</a:t>
              </a:r>
            </a:p>
          </p:txBody>
        </p:sp>
        <p:sp>
          <p:nvSpPr>
            <p:cNvPr id="132109" name="Rectangle 13"/>
            <p:cNvSpPr>
              <a:spLocks noChangeArrowheads="1"/>
            </p:cNvSpPr>
            <p:nvPr/>
          </p:nvSpPr>
          <p:spPr bwMode="auto">
            <a:xfrm rot="18960000">
              <a:off x="583" y="2996"/>
              <a:ext cx="84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Z</a:t>
              </a:r>
            </a:p>
          </p:txBody>
        </p:sp>
        <p:sp>
          <p:nvSpPr>
            <p:cNvPr id="132110" name="Rectangle 14"/>
            <p:cNvSpPr>
              <a:spLocks noChangeArrowheads="1"/>
            </p:cNvSpPr>
            <p:nvPr/>
          </p:nvSpPr>
          <p:spPr bwMode="auto">
            <a:xfrm>
              <a:off x="1680" y="1920"/>
              <a:ext cx="722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400"/>
                <a:t>Niche</a:t>
              </a:r>
            </a:p>
          </p:txBody>
        </p:sp>
      </p:grpSp>
      <p:pic>
        <p:nvPicPr>
          <p:cNvPr id="132114" name="Picture 18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0" y="6400800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Grinnell (1917)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Hutchinson (1957)</a:t>
            </a: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914400" y="228600"/>
            <a:ext cx="725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00CC"/>
                </a:solidFill>
              </a:rPr>
              <a:t>A Brief History of the (Ecological) Niche Concept</a:t>
            </a:r>
          </a:p>
        </p:txBody>
      </p:sp>
      <p:pic>
        <p:nvPicPr>
          <p:cNvPr id="132116" name="Picture 20" descr="ANd9GcTXSPuJCVaZsACcFEBaAlWJ2XdWVVVsU8t7ONsHH--CCskcFx9RNNPKTaP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11874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18" name="Picture 22" descr="ANd9GcTS7FnY2dKCBs05_4yc5SFg66n7ZahtXEm8mofJI2V1iSVeuZpwx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267200"/>
            <a:ext cx="93345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20" name="Picture 24" descr="6B094-ground-ber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19400"/>
            <a:ext cx="10255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23" name="Oval 27"/>
          <p:cNvSpPr>
            <a:spLocks noChangeArrowheads="1"/>
          </p:cNvSpPr>
          <p:nvPr/>
        </p:nvSpPr>
        <p:spPr bwMode="auto">
          <a:xfrm>
            <a:off x="3175000" y="1981200"/>
            <a:ext cx="2895600" cy="2743200"/>
          </a:xfrm>
          <a:prstGeom prst="ellipse">
            <a:avLst/>
          </a:prstGeom>
          <a:noFill/>
          <a:ln w="76200" cmpd="tri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6415"/>
          <a:stretch/>
        </p:blipFill>
        <p:spPr>
          <a:xfrm>
            <a:off x="2366487" y="925830"/>
            <a:ext cx="4288874" cy="3829693"/>
          </a:xfrm>
          <a:prstGeom prst="rect">
            <a:avLst/>
          </a:prstGeom>
        </p:spPr>
      </p:pic>
      <p:sp>
        <p:nvSpPr>
          <p:cNvPr id="5" name="Diamond 4"/>
          <p:cNvSpPr/>
          <p:nvPr/>
        </p:nvSpPr>
        <p:spPr>
          <a:xfrm>
            <a:off x="5206365" y="2606040"/>
            <a:ext cx="120015" cy="14573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4109085" y="4149090"/>
            <a:ext cx="128588" cy="1200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3817620" y="3483382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BCI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004089" y="3760381"/>
            <a:ext cx="104996" cy="388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20428" y="1831836"/>
            <a:ext cx="6210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Ponds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5130962" y="2131918"/>
            <a:ext cx="143983" cy="4741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52618" y="174412"/>
            <a:ext cx="5177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Patterns on BCI and Ponds are at the extremes</a:t>
            </a:r>
          </a:p>
        </p:txBody>
      </p:sp>
    </p:spTree>
    <p:extLst>
      <p:ext uri="{BB962C8B-B14F-4D97-AF65-F5344CB8AC3E}">
        <p14:creationId xmlns:p14="http://schemas.microsoft.com/office/powerpoint/2010/main" val="2033609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IMG5003" descr="Grap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33"/>
          <a:stretch/>
        </p:blipFill>
        <p:spPr bwMode="auto">
          <a:xfrm>
            <a:off x="1283752" y="1024947"/>
            <a:ext cx="5953872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05258" y="196040"/>
            <a:ext cx="89687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A lot of unexplained variation—drift (?), unmeasured?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05258" y="29265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5258" y="508873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6943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8622" y="6276119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Leibold and Chase 2017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924227" y="5284192"/>
            <a:ext cx="565783" cy="670559"/>
          </a:xfrm>
          <a:prstGeom prst="straightConnector1">
            <a:avLst/>
          </a:prstGeom>
          <a:ln w="44450" cmpd="tri"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3548985">
            <a:off x="3209757" y="3267429"/>
            <a:ext cx="3261523" cy="1188045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54980" y="6093896"/>
            <a:ext cx="316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‘Unexplained variation’</a:t>
            </a:r>
          </a:p>
        </p:txBody>
      </p:sp>
    </p:spTree>
    <p:extLst>
      <p:ext uri="{BB962C8B-B14F-4D97-AF65-F5344CB8AC3E}">
        <p14:creationId xmlns:p14="http://schemas.microsoft.com/office/powerpoint/2010/main" val="347064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7" name="Picture 9" descr="global-biodiversity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154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9" name="Picture 11" descr="ANd9GcRuZOp2BU4PG8A4CQeBT2bEpH307LPvG9llU0Pw4y37d5tQYqF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1"/>
            <a:ext cx="325467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21" name="Picture 13" descr="rainfores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3657600"/>
            <a:ext cx="39116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22" name="Picture 14" descr="k71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534" y="4191000"/>
            <a:ext cx="172490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24" name="Picture 16" descr="[jacket image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8" y="1306691"/>
            <a:ext cx="1383069" cy="21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587" y="4191000"/>
            <a:ext cx="2552701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Is Neutral Theory More Prevalent in the Tropics??</a:t>
            </a:r>
          </a:p>
        </p:txBody>
      </p:sp>
    </p:spTree>
    <p:extLst>
      <p:ext uri="{BB962C8B-B14F-4D97-AF65-F5344CB8AC3E}">
        <p14:creationId xmlns:p14="http://schemas.microsoft.com/office/powerpoint/2010/main" val="208788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Imagen 15" descr="Ternary_Cottenie.pdf">
            <a:extLst>
              <a:ext uri="{FF2B5EF4-FFF2-40B4-BE49-F238E27FC236}">
                <a16:creationId xmlns:a16="http://schemas.microsoft.com/office/drawing/2014/main" id="{C8F00D72-32D0-4E91-9439-B191F1E56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865" y="1169264"/>
            <a:ext cx="4954697" cy="491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23F7E76-6FAB-4BE8-86D4-A32397277390}"/>
              </a:ext>
            </a:extLst>
          </p:cNvPr>
          <p:cNvSpPr/>
          <p:nvPr/>
        </p:nvSpPr>
        <p:spPr bwMode="auto">
          <a:xfrm>
            <a:off x="3803390" y="4928702"/>
            <a:ext cx="214396" cy="19617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25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98A1653-8DAA-4681-8186-6B41275AF303}"/>
              </a:ext>
            </a:extLst>
          </p:cNvPr>
          <p:cNvSpPr/>
          <p:nvPr/>
        </p:nvSpPr>
        <p:spPr bwMode="auto">
          <a:xfrm>
            <a:off x="5021161" y="3662693"/>
            <a:ext cx="214396" cy="195101"/>
          </a:xfrm>
          <a:prstGeom prst="ellipse">
            <a:avLst/>
          </a:prstGeom>
          <a:solidFill>
            <a:srgbClr val="00C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825"/>
          </a:p>
        </p:txBody>
      </p:sp>
      <p:sp>
        <p:nvSpPr>
          <p:cNvPr id="39947" name="CuadroTexto 10">
            <a:extLst>
              <a:ext uri="{FF2B5EF4-FFF2-40B4-BE49-F238E27FC236}">
                <a16:creationId xmlns:a16="http://schemas.microsoft.com/office/drawing/2014/main" id="{8A322845-37FA-4134-9966-5816BA269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9687" y="3043088"/>
            <a:ext cx="797554" cy="27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en-US" sz="1216" b="1"/>
              <a:t>BCI</a:t>
            </a:r>
          </a:p>
        </p:txBody>
      </p:sp>
      <p:sp>
        <p:nvSpPr>
          <p:cNvPr id="39948" name="CuadroTexto 11">
            <a:extLst>
              <a:ext uri="{FF2B5EF4-FFF2-40B4-BE49-F238E27FC236}">
                <a16:creationId xmlns:a16="http://schemas.microsoft.com/office/drawing/2014/main" id="{830CA4E8-A9E8-4FDD-9C9C-9F658911C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8792" y="4023950"/>
            <a:ext cx="941200" cy="46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US" sz="1216" b="1"/>
              <a:t>Michigan Ponds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A026959B-31A2-4E97-B58F-BD2F0DDA9185}"/>
              </a:ext>
            </a:extLst>
          </p:cNvPr>
          <p:cNvCxnSpPr/>
          <p:nvPr/>
        </p:nvCxnSpPr>
        <p:spPr bwMode="auto">
          <a:xfrm rot="5400000">
            <a:off x="2286001" y="2931066"/>
            <a:ext cx="1673362" cy="100123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28" name="CuadroTexto 18">
            <a:extLst>
              <a:ext uri="{FF2B5EF4-FFF2-40B4-BE49-F238E27FC236}">
                <a16:creationId xmlns:a16="http://schemas.microsoft.com/office/drawing/2014/main" id="{D0608DB2-C567-4060-8823-BCA1FF3AF69A}"/>
              </a:ext>
            </a:extLst>
          </p:cNvPr>
          <p:cNvSpPr txBox="1">
            <a:spLocks noChangeArrowheads="1"/>
          </p:cNvSpPr>
          <p:nvPr/>
        </p:nvSpPr>
        <p:spPr bwMode="auto">
          <a:xfrm rot="18023060">
            <a:off x="2401493" y="3176660"/>
            <a:ext cx="1305165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945" b="1"/>
              <a:t>Environment (≈ niche)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92A6996-D24C-4AA0-8844-7CD1C8AB0211}"/>
              </a:ext>
            </a:extLst>
          </p:cNvPr>
          <p:cNvCxnSpPr/>
          <p:nvPr/>
        </p:nvCxnSpPr>
        <p:spPr bwMode="auto">
          <a:xfrm rot="16200000" flipV="1">
            <a:off x="4523226" y="2905338"/>
            <a:ext cx="1673362" cy="100123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30" name="CuadroTexto 20">
            <a:extLst>
              <a:ext uri="{FF2B5EF4-FFF2-40B4-BE49-F238E27FC236}">
                <a16:creationId xmlns:a16="http://schemas.microsoft.com/office/drawing/2014/main" id="{7485B161-5520-4AD6-92FD-4928B27A9978}"/>
              </a:ext>
            </a:extLst>
          </p:cNvPr>
          <p:cNvSpPr txBox="1">
            <a:spLocks noChangeArrowheads="1"/>
          </p:cNvSpPr>
          <p:nvPr/>
        </p:nvSpPr>
        <p:spPr bwMode="auto">
          <a:xfrm rot="14390097" flipV="1">
            <a:off x="4892228" y="3200780"/>
            <a:ext cx="1124026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945" b="1"/>
              <a:t>Space (≈ dispersal)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EA5BB2C-79C5-405E-9B3F-1345DE76E150}"/>
              </a:ext>
            </a:extLst>
          </p:cNvPr>
          <p:cNvCxnSpPr/>
          <p:nvPr/>
        </p:nvCxnSpPr>
        <p:spPr bwMode="auto">
          <a:xfrm>
            <a:off x="3419621" y="5493637"/>
            <a:ext cx="1692659" cy="0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32" name="CuadroTexto 22">
            <a:extLst>
              <a:ext uri="{FF2B5EF4-FFF2-40B4-BE49-F238E27FC236}">
                <a16:creationId xmlns:a16="http://schemas.microsoft.com/office/drawing/2014/main" id="{40E60221-B4FE-4552-BB06-64C1CF8F0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73" y="5534372"/>
            <a:ext cx="1822935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945" b="1"/>
              <a:t>Residuals (≈ drift + unmeasured)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56CFB1D-7BB6-484C-A047-2FD2D10EB723}"/>
              </a:ext>
            </a:extLst>
          </p:cNvPr>
          <p:cNvSpPr txBox="1"/>
          <p:nvPr/>
        </p:nvSpPr>
        <p:spPr>
          <a:xfrm>
            <a:off x="7226226" y="5435750"/>
            <a:ext cx="1826656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200" dirty="0" err="1"/>
              <a:t>Cottenie</a:t>
            </a:r>
            <a:r>
              <a:rPr lang="en-GB" sz="1200" dirty="0"/>
              <a:t> 2005, Ecol. Lett</a:t>
            </a:r>
          </a:p>
          <a:p>
            <a:pPr>
              <a:defRPr/>
            </a:pPr>
            <a:r>
              <a:rPr lang="en-GB" sz="1200" dirty="0" err="1"/>
              <a:t>Leibold</a:t>
            </a:r>
            <a:r>
              <a:rPr lang="en-GB" sz="1200" dirty="0"/>
              <a:t> &amp; Chase 2017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D63EF9-378D-4079-ACF3-69537EE1440F}"/>
              </a:ext>
            </a:extLst>
          </p:cNvPr>
          <p:cNvCxnSpPr/>
          <p:nvPr/>
        </p:nvCxnSpPr>
        <p:spPr>
          <a:xfrm>
            <a:off x="4545201" y="3296075"/>
            <a:ext cx="437368" cy="3955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F68EA8-8A6D-49FD-9722-946C7791D84F}"/>
              </a:ext>
            </a:extLst>
          </p:cNvPr>
          <p:cNvCxnSpPr/>
          <p:nvPr/>
        </p:nvCxnSpPr>
        <p:spPr>
          <a:xfrm>
            <a:off x="3587922" y="4480614"/>
            <a:ext cx="214396" cy="3794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36" name="TextBox 26">
            <a:extLst>
              <a:ext uri="{FF2B5EF4-FFF2-40B4-BE49-F238E27FC236}">
                <a16:creationId xmlns:a16="http://schemas.microsoft.com/office/drawing/2014/main" id="{6BCBB2DF-93F6-4021-912E-3156C0AB1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67" y="896981"/>
            <a:ext cx="8000196" cy="96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891" b="1"/>
              <a:t>Patterns on BCI and Small Ponds are at the extremes</a:t>
            </a:r>
          </a:p>
          <a:p>
            <a:r>
              <a:rPr lang="en-US" altLang="en-US" sz="1891" b="1">
                <a:solidFill>
                  <a:schemeClr val="tx2"/>
                </a:solidFill>
              </a:rPr>
              <a:t>						           ….But are they structured by different processes??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5180E-2449-48CB-9F7A-6767BB5324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05" y="2320572"/>
            <a:ext cx="679636" cy="108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DC518C-1803-4FA9-9034-AA7D6EA44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58" y="3937120"/>
            <a:ext cx="754675" cy="118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9" name="TextBox 18">
            <a:extLst>
              <a:ext uri="{FF2B5EF4-FFF2-40B4-BE49-F238E27FC236}">
                <a16:creationId xmlns:a16="http://schemas.microsoft.com/office/drawing/2014/main" id="{CE853FAE-396D-4142-B505-04EC81CE1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04" y="2057937"/>
            <a:ext cx="2374368" cy="59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621" b="1" i="1">
                <a:solidFill>
                  <a:schemeClr val="accent1"/>
                </a:solidFill>
              </a:rPr>
              <a:t>Somewhere in the middle</a:t>
            </a:r>
          </a:p>
          <a:p>
            <a:pPr algn="ctr"/>
            <a:r>
              <a:rPr lang="en-US" altLang="en-US" sz="1621" b="1" i="1">
                <a:solidFill>
                  <a:schemeClr val="accent1"/>
                </a:solidFill>
              </a:rPr>
              <a:t>(Synthesis v.1)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85805" y="1875574"/>
            <a:ext cx="1244876" cy="1131287"/>
          </a:xfrm>
          <a:prstGeom prst="rect">
            <a:avLst/>
          </a:prstGeom>
          <a:pattFill prst="lgGrid">
            <a:fgClr>
              <a:srgbClr val="00B050"/>
            </a:fgClr>
            <a:bgClr>
              <a:srgbClr val="00B050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7"/>
          <p:cNvSpPr/>
          <p:nvPr/>
        </p:nvSpPr>
        <p:spPr>
          <a:xfrm>
            <a:off x="2927730" y="1875574"/>
            <a:ext cx="1252331" cy="1131287"/>
          </a:xfrm>
          <a:prstGeom prst="rect">
            <a:avLst/>
          </a:prstGeom>
          <a:pattFill prst="lgGrid">
            <a:fgClr>
              <a:srgbClr val="008000"/>
            </a:fgClr>
            <a:bgClr>
              <a:srgbClr val="008000"/>
            </a:bgClr>
          </a:pattFill>
          <a:ln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4185805" y="3006860"/>
            <a:ext cx="1244876" cy="1131287"/>
          </a:xfrm>
          <a:prstGeom prst="rect">
            <a:avLst/>
          </a:prstGeom>
          <a:pattFill prst="lgGrid">
            <a:fgClr>
              <a:srgbClr val="9EDA9F"/>
            </a:fgClr>
            <a:bgClr>
              <a:srgbClr val="9EDA9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Rectangle 9"/>
          <p:cNvSpPr/>
          <p:nvPr/>
        </p:nvSpPr>
        <p:spPr>
          <a:xfrm>
            <a:off x="2926020" y="3006860"/>
            <a:ext cx="1259786" cy="1131287"/>
          </a:xfrm>
          <a:prstGeom prst="rect">
            <a:avLst/>
          </a:prstGeom>
          <a:pattFill prst="lgGrid">
            <a:fgClr>
              <a:srgbClr val="92D050"/>
            </a:fgClr>
            <a:bgClr>
              <a:srgbClr val="92D050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Rectangle 10"/>
          <p:cNvSpPr/>
          <p:nvPr/>
        </p:nvSpPr>
        <p:spPr>
          <a:xfrm>
            <a:off x="4895580" y="3704840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ectangle 11"/>
          <p:cNvSpPr/>
          <p:nvPr/>
        </p:nvSpPr>
        <p:spPr>
          <a:xfrm>
            <a:off x="3049470" y="199866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" name="Rectangle 12"/>
          <p:cNvSpPr/>
          <p:nvPr/>
        </p:nvSpPr>
        <p:spPr>
          <a:xfrm>
            <a:off x="3129557" y="197300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Rectangle 13"/>
          <p:cNvSpPr/>
          <p:nvPr/>
        </p:nvSpPr>
        <p:spPr>
          <a:xfrm>
            <a:off x="3048645" y="358884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 14"/>
          <p:cNvSpPr/>
          <p:nvPr/>
        </p:nvSpPr>
        <p:spPr>
          <a:xfrm>
            <a:off x="4766637" y="370599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Rectangle 15"/>
          <p:cNvSpPr/>
          <p:nvPr/>
        </p:nvSpPr>
        <p:spPr>
          <a:xfrm>
            <a:off x="4833675" y="396057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Rectangle 16"/>
          <p:cNvSpPr/>
          <p:nvPr/>
        </p:nvSpPr>
        <p:spPr>
          <a:xfrm>
            <a:off x="4955768" y="3573514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Rectangle 17"/>
          <p:cNvSpPr/>
          <p:nvPr/>
        </p:nvSpPr>
        <p:spPr>
          <a:xfrm>
            <a:off x="5184064" y="3272724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Rectangle 18"/>
          <p:cNvSpPr/>
          <p:nvPr/>
        </p:nvSpPr>
        <p:spPr>
          <a:xfrm>
            <a:off x="4684388" y="3251177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Rectangle 19"/>
          <p:cNvSpPr/>
          <p:nvPr/>
        </p:nvSpPr>
        <p:spPr>
          <a:xfrm>
            <a:off x="5212943" y="383068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" name="Rectangle 20"/>
          <p:cNvSpPr/>
          <p:nvPr/>
        </p:nvSpPr>
        <p:spPr>
          <a:xfrm>
            <a:off x="4597929" y="356124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Rectangle 21"/>
          <p:cNvSpPr/>
          <p:nvPr/>
        </p:nvSpPr>
        <p:spPr>
          <a:xfrm>
            <a:off x="4360888" y="3425311"/>
            <a:ext cx="25717" cy="304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3" name="Rectangle 22"/>
          <p:cNvSpPr/>
          <p:nvPr/>
        </p:nvSpPr>
        <p:spPr>
          <a:xfrm>
            <a:off x="4935036" y="378135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Rectangle 23"/>
          <p:cNvSpPr/>
          <p:nvPr/>
        </p:nvSpPr>
        <p:spPr>
          <a:xfrm>
            <a:off x="2981495" y="322022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Rectangle 24"/>
          <p:cNvSpPr/>
          <p:nvPr/>
        </p:nvSpPr>
        <p:spPr>
          <a:xfrm>
            <a:off x="3165804" y="3079301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6" name="Rectangle 25"/>
          <p:cNvSpPr/>
          <p:nvPr/>
        </p:nvSpPr>
        <p:spPr>
          <a:xfrm>
            <a:off x="3152945" y="339167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7" name="Rectangle 26"/>
          <p:cNvSpPr/>
          <p:nvPr/>
        </p:nvSpPr>
        <p:spPr>
          <a:xfrm>
            <a:off x="3676475" y="3414822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Rectangle 27"/>
          <p:cNvSpPr/>
          <p:nvPr/>
        </p:nvSpPr>
        <p:spPr>
          <a:xfrm>
            <a:off x="4022271" y="3718856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9" name="Rectangle 28"/>
          <p:cNvSpPr/>
          <p:nvPr/>
        </p:nvSpPr>
        <p:spPr>
          <a:xfrm>
            <a:off x="3350112" y="3656640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0" name="Rectangle 29"/>
          <p:cNvSpPr/>
          <p:nvPr/>
        </p:nvSpPr>
        <p:spPr>
          <a:xfrm>
            <a:off x="3495845" y="373457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1" name="Rectangle 30"/>
          <p:cNvSpPr/>
          <p:nvPr/>
        </p:nvSpPr>
        <p:spPr>
          <a:xfrm>
            <a:off x="3124714" y="392726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Rectangle 31"/>
          <p:cNvSpPr/>
          <p:nvPr/>
        </p:nvSpPr>
        <p:spPr>
          <a:xfrm>
            <a:off x="3561579" y="3285582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3" name="Rectangle 32"/>
          <p:cNvSpPr/>
          <p:nvPr/>
        </p:nvSpPr>
        <p:spPr>
          <a:xfrm>
            <a:off x="3753020" y="399174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Rectangle 34"/>
          <p:cNvSpPr/>
          <p:nvPr/>
        </p:nvSpPr>
        <p:spPr>
          <a:xfrm>
            <a:off x="4451809" y="276768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6" name="Rectangle 35"/>
          <p:cNvSpPr/>
          <p:nvPr/>
        </p:nvSpPr>
        <p:spPr>
          <a:xfrm>
            <a:off x="4386605" y="216241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7" name="Rectangle 36"/>
          <p:cNvSpPr/>
          <p:nvPr/>
        </p:nvSpPr>
        <p:spPr>
          <a:xfrm>
            <a:off x="4734900" y="2027331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8" name="Rectangle 37"/>
          <p:cNvSpPr/>
          <p:nvPr/>
        </p:nvSpPr>
        <p:spPr>
          <a:xfrm>
            <a:off x="5259442" y="2634189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9" name="Rectangle 38"/>
          <p:cNvSpPr/>
          <p:nvPr/>
        </p:nvSpPr>
        <p:spPr>
          <a:xfrm>
            <a:off x="4643780" y="241958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0" name="Rectangle 39"/>
          <p:cNvSpPr/>
          <p:nvPr/>
        </p:nvSpPr>
        <p:spPr>
          <a:xfrm>
            <a:off x="4762842" y="2871816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1" name="Rectangle 40"/>
          <p:cNvSpPr/>
          <p:nvPr/>
        </p:nvSpPr>
        <p:spPr>
          <a:xfrm>
            <a:off x="5098122" y="2024385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2" name="Rectangle 41"/>
          <p:cNvSpPr/>
          <p:nvPr/>
        </p:nvSpPr>
        <p:spPr>
          <a:xfrm>
            <a:off x="5188305" y="2287234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3" name="Rectangle 42"/>
          <p:cNvSpPr/>
          <p:nvPr/>
        </p:nvSpPr>
        <p:spPr>
          <a:xfrm>
            <a:off x="4986680" y="2762488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Rectangle 43"/>
          <p:cNvSpPr/>
          <p:nvPr/>
        </p:nvSpPr>
        <p:spPr>
          <a:xfrm>
            <a:off x="5072405" y="2848213"/>
            <a:ext cx="25717" cy="257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5" name="Rectangle 44"/>
          <p:cNvSpPr/>
          <p:nvPr/>
        </p:nvSpPr>
        <p:spPr>
          <a:xfrm>
            <a:off x="3036177" y="247965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6" name="Rectangle 45"/>
          <p:cNvSpPr/>
          <p:nvPr/>
        </p:nvSpPr>
        <p:spPr>
          <a:xfrm>
            <a:off x="3220920" y="217011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7" name="Rectangle 46"/>
          <p:cNvSpPr/>
          <p:nvPr/>
        </p:nvSpPr>
        <p:spPr>
          <a:xfrm>
            <a:off x="4022271" y="2067979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8" name="Rectangle 47"/>
          <p:cNvSpPr/>
          <p:nvPr/>
        </p:nvSpPr>
        <p:spPr>
          <a:xfrm>
            <a:off x="3528048" y="2136696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Rectangle 48"/>
          <p:cNvSpPr/>
          <p:nvPr/>
        </p:nvSpPr>
        <p:spPr>
          <a:xfrm>
            <a:off x="3246636" y="2715338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0" name="Rectangle 49"/>
          <p:cNvSpPr/>
          <p:nvPr/>
        </p:nvSpPr>
        <p:spPr>
          <a:xfrm>
            <a:off x="3563820" y="251301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1" name="Rectangle 50"/>
          <p:cNvSpPr/>
          <p:nvPr/>
        </p:nvSpPr>
        <p:spPr>
          <a:xfrm>
            <a:off x="4080767" y="2378099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2" name="Rectangle 51"/>
          <p:cNvSpPr/>
          <p:nvPr/>
        </p:nvSpPr>
        <p:spPr>
          <a:xfrm>
            <a:off x="3735270" y="268446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3" name="Rectangle 52"/>
          <p:cNvSpPr/>
          <p:nvPr/>
        </p:nvSpPr>
        <p:spPr>
          <a:xfrm>
            <a:off x="4120718" y="286107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4" name="Rectangle 53"/>
          <p:cNvSpPr/>
          <p:nvPr/>
        </p:nvSpPr>
        <p:spPr>
          <a:xfrm>
            <a:off x="4261040" y="308089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5" name="Rectangle 54"/>
          <p:cNvSpPr/>
          <p:nvPr/>
        </p:nvSpPr>
        <p:spPr>
          <a:xfrm>
            <a:off x="5036726" y="344514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Rectangle 55"/>
          <p:cNvSpPr/>
          <p:nvPr/>
        </p:nvSpPr>
        <p:spPr>
          <a:xfrm>
            <a:off x="4432490" y="325234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7" name="Rectangle 56"/>
          <p:cNvSpPr/>
          <p:nvPr/>
        </p:nvSpPr>
        <p:spPr>
          <a:xfrm>
            <a:off x="4323044" y="384863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8" name="Rectangle 57"/>
          <p:cNvSpPr/>
          <p:nvPr/>
        </p:nvSpPr>
        <p:spPr>
          <a:xfrm>
            <a:off x="5036726" y="3179481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9" name="Rectangle 58"/>
          <p:cNvSpPr/>
          <p:nvPr/>
        </p:nvSpPr>
        <p:spPr>
          <a:xfrm>
            <a:off x="4689665" y="350952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0" name="Rectangle 59"/>
          <p:cNvSpPr/>
          <p:nvPr/>
        </p:nvSpPr>
        <p:spPr>
          <a:xfrm>
            <a:off x="4775390" y="359524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1" name="Rectangle 60"/>
          <p:cNvSpPr/>
          <p:nvPr/>
        </p:nvSpPr>
        <p:spPr>
          <a:xfrm>
            <a:off x="5221182" y="342379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2" name="Rectangle 61"/>
          <p:cNvSpPr/>
          <p:nvPr/>
        </p:nvSpPr>
        <p:spPr>
          <a:xfrm>
            <a:off x="5259442" y="4017465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3" name="Rectangle 62"/>
          <p:cNvSpPr/>
          <p:nvPr/>
        </p:nvSpPr>
        <p:spPr>
          <a:xfrm>
            <a:off x="5032565" y="385242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4" name="Rectangle 63"/>
          <p:cNvSpPr/>
          <p:nvPr/>
        </p:nvSpPr>
        <p:spPr>
          <a:xfrm>
            <a:off x="3757131" y="315259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5" name="Rectangle 64"/>
          <p:cNvSpPr/>
          <p:nvPr/>
        </p:nvSpPr>
        <p:spPr>
          <a:xfrm>
            <a:off x="3785319" y="3781355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6" name="Rectangle 65"/>
          <p:cNvSpPr/>
          <p:nvPr/>
        </p:nvSpPr>
        <p:spPr>
          <a:xfrm>
            <a:off x="3334887" y="345420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7" name="Rectangle 66"/>
          <p:cNvSpPr/>
          <p:nvPr/>
        </p:nvSpPr>
        <p:spPr>
          <a:xfrm>
            <a:off x="4014306" y="3409768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8" name="Rectangle 67"/>
          <p:cNvSpPr/>
          <p:nvPr/>
        </p:nvSpPr>
        <p:spPr>
          <a:xfrm>
            <a:off x="4100031" y="349549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9" name="Rectangle 68"/>
          <p:cNvSpPr/>
          <p:nvPr/>
        </p:nvSpPr>
        <p:spPr>
          <a:xfrm>
            <a:off x="3237888" y="3238318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0" name="Rectangle 69"/>
          <p:cNvSpPr/>
          <p:nvPr/>
        </p:nvSpPr>
        <p:spPr>
          <a:xfrm>
            <a:off x="3757131" y="3594077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1" name="Rectangle 70"/>
          <p:cNvSpPr/>
          <p:nvPr/>
        </p:nvSpPr>
        <p:spPr>
          <a:xfrm>
            <a:off x="3592117" y="380497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2" name="Rectangle 71"/>
          <p:cNvSpPr/>
          <p:nvPr/>
        </p:nvSpPr>
        <p:spPr>
          <a:xfrm>
            <a:off x="4442931" y="3838393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3" name="Rectangle 72"/>
          <p:cNvSpPr/>
          <p:nvPr/>
        </p:nvSpPr>
        <p:spPr>
          <a:xfrm>
            <a:off x="3391585" y="3952982"/>
            <a:ext cx="25717" cy="257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4" name="Rectangle 73"/>
          <p:cNvSpPr/>
          <p:nvPr/>
        </p:nvSpPr>
        <p:spPr>
          <a:xfrm>
            <a:off x="3512851" y="349556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5" name="Rectangle 74"/>
          <p:cNvSpPr/>
          <p:nvPr/>
        </p:nvSpPr>
        <p:spPr>
          <a:xfrm>
            <a:off x="3220095" y="376029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6" name="Rectangle 75"/>
          <p:cNvSpPr/>
          <p:nvPr/>
        </p:nvSpPr>
        <p:spPr>
          <a:xfrm>
            <a:off x="3196020" y="399455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7" name="Rectangle 76"/>
          <p:cNvSpPr/>
          <p:nvPr/>
        </p:nvSpPr>
        <p:spPr>
          <a:xfrm>
            <a:off x="3579258" y="307930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8" name="Rectangle 77"/>
          <p:cNvSpPr/>
          <p:nvPr/>
        </p:nvSpPr>
        <p:spPr>
          <a:xfrm>
            <a:off x="3948648" y="346977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9" name="Rectangle 78"/>
          <p:cNvSpPr/>
          <p:nvPr/>
        </p:nvSpPr>
        <p:spPr>
          <a:xfrm>
            <a:off x="3562995" y="410319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0" name="Rectangle 79"/>
          <p:cNvSpPr/>
          <p:nvPr/>
        </p:nvSpPr>
        <p:spPr>
          <a:xfrm>
            <a:off x="3353591" y="322123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1" name="Rectangle 80"/>
          <p:cNvSpPr/>
          <p:nvPr/>
        </p:nvSpPr>
        <p:spPr>
          <a:xfrm>
            <a:off x="3985563" y="390154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2" name="Rectangle 81"/>
          <p:cNvSpPr/>
          <p:nvPr/>
        </p:nvSpPr>
        <p:spPr>
          <a:xfrm>
            <a:off x="3830342" y="340976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3" name="Rectangle 82"/>
          <p:cNvSpPr/>
          <p:nvPr/>
        </p:nvSpPr>
        <p:spPr>
          <a:xfrm>
            <a:off x="3074361" y="220948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4" name="Rectangle 83"/>
          <p:cNvSpPr/>
          <p:nvPr/>
        </p:nvSpPr>
        <p:spPr>
          <a:xfrm>
            <a:off x="3753838" y="202182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5" name="Rectangle 84"/>
          <p:cNvSpPr/>
          <p:nvPr/>
        </p:nvSpPr>
        <p:spPr>
          <a:xfrm>
            <a:off x="3010460" y="2817400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6" name="Rectangle 85"/>
          <p:cNvSpPr/>
          <p:nvPr/>
        </p:nvSpPr>
        <p:spPr>
          <a:xfrm>
            <a:off x="3331536" y="246665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7" name="Rectangle 86"/>
          <p:cNvSpPr/>
          <p:nvPr/>
        </p:nvSpPr>
        <p:spPr>
          <a:xfrm>
            <a:off x="4067908" y="2537420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8" name="Rectangle 87"/>
          <p:cNvSpPr/>
          <p:nvPr/>
        </p:nvSpPr>
        <p:spPr>
          <a:xfrm>
            <a:off x="3375265" y="206715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9" name="Rectangle 88"/>
          <p:cNvSpPr/>
          <p:nvPr/>
        </p:nvSpPr>
        <p:spPr>
          <a:xfrm>
            <a:off x="3860847" y="2170117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Rectangle 89"/>
          <p:cNvSpPr/>
          <p:nvPr/>
        </p:nvSpPr>
        <p:spPr>
          <a:xfrm>
            <a:off x="3674436" y="280955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Rectangle 90"/>
          <p:cNvSpPr/>
          <p:nvPr/>
        </p:nvSpPr>
        <p:spPr>
          <a:xfrm>
            <a:off x="3887511" y="2754825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2" name="Rectangle 91"/>
          <p:cNvSpPr/>
          <p:nvPr/>
        </p:nvSpPr>
        <p:spPr>
          <a:xfrm>
            <a:off x="3830341" y="246182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Rectangle 92"/>
          <p:cNvSpPr/>
          <p:nvPr/>
        </p:nvSpPr>
        <p:spPr>
          <a:xfrm>
            <a:off x="4412418" y="201459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4" name="Rectangle 93"/>
          <p:cNvSpPr/>
          <p:nvPr/>
        </p:nvSpPr>
        <p:spPr>
          <a:xfrm>
            <a:off x="4919292" y="1970534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5" name="Rectangle 94"/>
          <p:cNvSpPr/>
          <p:nvPr/>
        </p:nvSpPr>
        <p:spPr>
          <a:xfrm>
            <a:off x="4324652" y="258895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6" name="Rectangle 95"/>
          <p:cNvSpPr/>
          <p:nvPr/>
        </p:nvSpPr>
        <p:spPr>
          <a:xfrm>
            <a:off x="5215051" y="209543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7" name="Rectangle 96"/>
          <p:cNvSpPr/>
          <p:nvPr/>
        </p:nvSpPr>
        <p:spPr>
          <a:xfrm>
            <a:off x="4755318" y="2357498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8" name="Rectangle 97"/>
          <p:cNvSpPr/>
          <p:nvPr/>
        </p:nvSpPr>
        <p:spPr>
          <a:xfrm>
            <a:off x="4599537" y="2798981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9" name="Rectangle 98"/>
          <p:cNvSpPr/>
          <p:nvPr/>
        </p:nvSpPr>
        <p:spPr>
          <a:xfrm>
            <a:off x="4986679" y="2222486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0" name="Rectangle 99"/>
          <p:cNvSpPr/>
          <p:nvPr/>
        </p:nvSpPr>
        <p:spPr>
          <a:xfrm>
            <a:off x="5012493" y="261467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1" name="Rectangle 100"/>
          <p:cNvSpPr/>
          <p:nvPr/>
        </p:nvSpPr>
        <p:spPr>
          <a:xfrm>
            <a:off x="4681642" y="2577869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2" name="Rectangle 101"/>
          <p:cNvSpPr/>
          <p:nvPr/>
        </p:nvSpPr>
        <p:spPr>
          <a:xfrm>
            <a:off x="5183943" y="2786123"/>
            <a:ext cx="25717" cy="25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4" name="Rectangle 103"/>
          <p:cNvSpPr/>
          <p:nvPr/>
        </p:nvSpPr>
        <p:spPr>
          <a:xfrm>
            <a:off x="3581539" y="197037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5" name="Rectangle 104"/>
          <p:cNvSpPr/>
          <p:nvPr/>
        </p:nvSpPr>
        <p:spPr>
          <a:xfrm>
            <a:off x="3301007" y="214445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6" name="Rectangle 105"/>
          <p:cNvSpPr/>
          <p:nvPr/>
        </p:nvSpPr>
        <p:spPr>
          <a:xfrm>
            <a:off x="3177247" y="2466655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7" name="Rectangle 106"/>
          <p:cNvSpPr/>
          <p:nvPr/>
        </p:nvSpPr>
        <p:spPr>
          <a:xfrm>
            <a:off x="3472457" y="231590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8" name="Rectangle 107"/>
          <p:cNvSpPr/>
          <p:nvPr/>
        </p:nvSpPr>
        <p:spPr>
          <a:xfrm>
            <a:off x="3722411" y="224040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9" name="Rectangle 108"/>
          <p:cNvSpPr/>
          <p:nvPr/>
        </p:nvSpPr>
        <p:spPr>
          <a:xfrm>
            <a:off x="3643907" y="248735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0" name="Rectangle 109"/>
          <p:cNvSpPr/>
          <p:nvPr/>
        </p:nvSpPr>
        <p:spPr>
          <a:xfrm>
            <a:off x="3448368" y="277002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1" name="Rectangle 110"/>
          <p:cNvSpPr/>
          <p:nvPr/>
        </p:nvSpPr>
        <p:spPr>
          <a:xfrm>
            <a:off x="3815357" y="2658807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2" name="Rectangle 111"/>
          <p:cNvSpPr/>
          <p:nvPr/>
        </p:nvSpPr>
        <p:spPr>
          <a:xfrm>
            <a:off x="3909476" y="289927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3" name="Rectangle 122"/>
          <p:cNvSpPr/>
          <p:nvPr/>
        </p:nvSpPr>
        <p:spPr>
          <a:xfrm>
            <a:off x="4506990" y="196014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4" name="Rectangle 123"/>
          <p:cNvSpPr/>
          <p:nvPr/>
        </p:nvSpPr>
        <p:spPr>
          <a:xfrm>
            <a:off x="4592715" y="204587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5" name="Rectangle 124"/>
          <p:cNvSpPr/>
          <p:nvPr/>
        </p:nvSpPr>
        <p:spPr>
          <a:xfrm>
            <a:off x="5317411" y="247449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6" name="Rectangle 125"/>
          <p:cNvSpPr/>
          <p:nvPr/>
        </p:nvSpPr>
        <p:spPr>
          <a:xfrm>
            <a:off x="4764165" y="221732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7" name="Rectangle 126"/>
          <p:cNvSpPr/>
          <p:nvPr/>
        </p:nvSpPr>
        <p:spPr>
          <a:xfrm>
            <a:off x="4919292" y="253141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8" name="Rectangle 127"/>
          <p:cNvSpPr/>
          <p:nvPr/>
        </p:nvSpPr>
        <p:spPr>
          <a:xfrm>
            <a:off x="4833675" y="2642095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9" name="Rectangle 128"/>
          <p:cNvSpPr/>
          <p:nvPr/>
        </p:nvSpPr>
        <p:spPr>
          <a:xfrm>
            <a:off x="5021340" y="247449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0" name="Rectangle 129"/>
          <p:cNvSpPr/>
          <p:nvPr/>
        </p:nvSpPr>
        <p:spPr>
          <a:xfrm>
            <a:off x="4323043" y="233178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1" name="Rectangle 130"/>
          <p:cNvSpPr/>
          <p:nvPr/>
        </p:nvSpPr>
        <p:spPr>
          <a:xfrm>
            <a:off x="5192790" y="264594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2" name="Rectangle 131"/>
          <p:cNvSpPr/>
          <p:nvPr/>
        </p:nvSpPr>
        <p:spPr>
          <a:xfrm>
            <a:off x="5278515" y="273167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3" name="Rectangle 132"/>
          <p:cNvSpPr/>
          <p:nvPr/>
        </p:nvSpPr>
        <p:spPr>
          <a:xfrm>
            <a:off x="4519270" y="303745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4" name="Rectangle 133"/>
          <p:cNvSpPr/>
          <p:nvPr/>
        </p:nvSpPr>
        <p:spPr>
          <a:xfrm>
            <a:off x="4428624" y="3549142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5" name="Rectangle 134"/>
          <p:cNvSpPr/>
          <p:nvPr/>
        </p:nvSpPr>
        <p:spPr>
          <a:xfrm>
            <a:off x="4887708" y="359740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6" name="Rectangle 135"/>
          <p:cNvSpPr/>
          <p:nvPr/>
        </p:nvSpPr>
        <p:spPr>
          <a:xfrm>
            <a:off x="5252798" y="3148741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7" name="Rectangle 136"/>
          <p:cNvSpPr/>
          <p:nvPr/>
        </p:nvSpPr>
        <p:spPr>
          <a:xfrm>
            <a:off x="5059158" y="376885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8" name="Rectangle 137"/>
          <p:cNvSpPr/>
          <p:nvPr/>
        </p:nvSpPr>
        <p:spPr>
          <a:xfrm>
            <a:off x="4947895" y="346608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39" name="Rectangle 138"/>
          <p:cNvSpPr/>
          <p:nvPr/>
        </p:nvSpPr>
        <p:spPr>
          <a:xfrm>
            <a:off x="4579009" y="3973406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0" name="Rectangle 139"/>
          <p:cNvSpPr/>
          <p:nvPr/>
        </p:nvSpPr>
        <p:spPr>
          <a:xfrm>
            <a:off x="5119345" y="363753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1" name="Rectangle 140"/>
          <p:cNvSpPr/>
          <p:nvPr/>
        </p:nvSpPr>
        <p:spPr>
          <a:xfrm>
            <a:off x="5353909" y="3494568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2" name="Rectangle 141"/>
          <p:cNvSpPr/>
          <p:nvPr/>
        </p:nvSpPr>
        <p:spPr>
          <a:xfrm>
            <a:off x="5290795" y="3808983"/>
            <a:ext cx="25717" cy="257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3" name="Rectangle 142"/>
          <p:cNvSpPr/>
          <p:nvPr/>
        </p:nvSpPr>
        <p:spPr>
          <a:xfrm>
            <a:off x="4637424" y="3267432"/>
            <a:ext cx="706157" cy="726091"/>
          </a:xfrm>
          <a:prstGeom prst="rect">
            <a:avLst/>
          </a:prstGeom>
          <a:noFill/>
          <a:ln w="444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4" name="Rectangle 143"/>
          <p:cNvSpPr/>
          <p:nvPr/>
        </p:nvSpPr>
        <p:spPr>
          <a:xfrm>
            <a:off x="2935410" y="1887656"/>
            <a:ext cx="2495272" cy="2241258"/>
          </a:xfrm>
          <a:prstGeom prst="rect">
            <a:avLst/>
          </a:prstGeom>
          <a:noFill/>
          <a:ln w="44450"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5" name="Right Brace 144"/>
          <p:cNvSpPr/>
          <p:nvPr/>
        </p:nvSpPr>
        <p:spPr>
          <a:xfrm rot="2237364">
            <a:off x="5253546" y="3824834"/>
            <a:ext cx="386971" cy="62662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7" name="TextBox 146"/>
          <p:cNvSpPr txBox="1"/>
          <p:nvPr/>
        </p:nvSpPr>
        <p:spPr>
          <a:xfrm>
            <a:off x="5407660" y="4259863"/>
            <a:ext cx="278114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Small plot</a:t>
            </a:r>
            <a:r>
              <a:rPr lang="en-US" sz="1500" b="1" dirty="0">
                <a:sym typeface="Wingdings" panose="05000000000000000000" pitchFamily="2" charset="2"/>
              </a:rPr>
              <a:t></a:t>
            </a:r>
          </a:p>
          <a:p>
            <a:r>
              <a:rPr lang="en-US" sz="1500" b="1" dirty="0"/>
              <a:t>	Lower Heterogeneity</a:t>
            </a:r>
          </a:p>
          <a:p>
            <a:r>
              <a:rPr lang="en-US" sz="1500" b="1" dirty="0"/>
              <a:t>    </a:t>
            </a:r>
          </a:p>
        </p:txBody>
      </p:sp>
      <p:cxnSp>
        <p:nvCxnSpPr>
          <p:cNvPr id="149" name="Straight Arrow Connector 148"/>
          <p:cNvCxnSpPr/>
          <p:nvPr/>
        </p:nvCxnSpPr>
        <p:spPr>
          <a:xfrm flipH="1">
            <a:off x="5998753" y="4973347"/>
            <a:ext cx="1997" cy="255944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5996783" y="5372100"/>
            <a:ext cx="2969" cy="260456"/>
          </a:xfrm>
          <a:prstGeom prst="straightConnector1">
            <a:avLst/>
          </a:prstGeom>
          <a:ln w="28575">
            <a:solidFill>
              <a:schemeClr val="tx2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ight Brace 154"/>
          <p:cNvSpPr/>
          <p:nvPr/>
        </p:nvSpPr>
        <p:spPr>
          <a:xfrm rot="7209711">
            <a:off x="2326699" y="2761006"/>
            <a:ext cx="1244867" cy="276163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6" name="TextBox 155"/>
          <p:cNvSpPr txBox="1"/>
          <p:nvPr/>
        </p:nvSpPr>
        <p:spPr>
          <a:xfrm>
            <a:off x="1423768" y="4732180"/>
            <a:ext cx="2890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Large </a:t>
            </a:r>
            <a:r>
              <a:rPr lang="en-US" sz="1500" b="1" dirty="0" err="1"/>
              <a:t>plot</a:t>
            </a:r>
            <a:r>
              <a:rPr lang="en-US" sz="1500" b="1" dirty="0" err="1">
                <a:sym typeface="Wingdings" panose="05000000000000000000" pitchFamily="2" charset="2"/>
              </a:rPr>
              <a:t></a:t>
            </a:r>
            <a:r>
              <a:rPr lang="en-US" sz="1500" b="1" dirty="0" err="1"/>
              <a:t>Higher</a:t>
            </a:r>
            <a:r>
              <a:rPr lang="en-US" sz="1500" b="1" dirty="0"/>
              <a:t> Heterogeneity</a:t>
            </a:r>
          </a:p>
          <a:p>
            <a:r>
              <a:rPr lang="en-US" sz="1500" b="1" dirty="0"/>
              <a:t>    </a:t>
            </a:r>
          </a:p>
          <a:p>
            <a:endParaRPr lang="en-US" sz="15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000751" y="4973346"/>
            <a:ext cx="149149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Environment</a:t>
            </a:r>
            <a:br>
              <a:rPr lang="en-US" sz="1500" b="1" dirty="0"/>
            </a:br>
            <a:endParaRPr lang="en-US" sz="1050" b="1" dirty="0"/>
          </a:p>
          <a:p>
            <a:r>
              <a:rPr lang="en-US" sz="1500" b="1" dirty="0"/>
              <a:t>Residuals, Space</a:t>
            </a:r>
          </a:p>
        </p:txBody>
      </p:sp>
      <p:cxnSp>
        <p:nvCxnSpPr>
          <p:cNvPr id="146" name="Straight Arrow Connector 145"/>
          <p:cNvCxnSpPr/>
          <p:nvPr/>
        </p:nvCxnSpPr>
        <p:spPr>
          <a:xfrm flipH="1" flipV="1">
            <a:off x="1838747" y="5132836"/>
            <a:ext cx="7198" cy="265705"/>
          </a:xfrm>
          <a:prstGeom prst="straightConnector1">
            <a:avLst/>
          </a:prstGeom>
          <a:ln w="28575">
            <a:solidFill>
              <a:schemeClr val="tx2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1838747" y="5523629"/>
            <a:ext cx="7198" cy="228921"/>
          </a:xfrm>
          <a:prstGeom prst="straightConnector1">
            <a:avLst/>
          </a:prstGeom>
          <a:ln w="28575">
            <a:solidFill>
              <a:srgbClr val="C00000"/>
            </a:solidFill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969216" y="5118866"/>
            <a:ext cx="149149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Environment</a:t>
            </a:r>
            <a:br>
              <a:rPr lang="en-US" sz="1500" b="1" dirty="0"/>
            </a:br>
            <a:endParaRPr lang="en-US" sz="1050" b="1" dirty="0"/>
          </a:p>
          <a:p>
            <a:r>
              <a:rPr lang="en-US" sz="1500" b="1" dirty="0"/>
              <a:t>Residuals, Space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5715000" y="4906906"/>
            <a:ext cx="1943100" cy="80809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2" name="Rectangle 151"/>
          <p:cNvSpPr/>
          <p:nvPr/>
        </p:nvSpPr>
        <p:spPr>
          <a:xfrm>
            <a:off x="1600200" y="5078356"/>
            <a:ext cx="1943100" cy="80809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7509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1F5E9B8-F559-46AB-BCC6-0562E46BA9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95" y="3650900"/>
            <a:ext cx="652836" cy="48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3" name="Picture 1">
            <a:extLst>
              <a:ext uri="{FF2B5EF4-FFF2-40B4-BE49-F238E27FC236}">
                <a16:creationId xmlns:a16="http://schemas.microsoft.com/office/drawing/2014/main" id="{830CF3BF-4A2F-4D3A-9782-E6E06420C6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80" y="1872484"/>
            <a:ext cx="373049" cy="41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2">
            <a:extLst>
              <a:ext uri="{FF2B5EF4-FFF2-40B4-BE49-F238E27FC236}">
                <a16:creationId xmlns:a16="http://schemas.microsoft.com/office/drawing/2014/main" id="{A731218A-D182-444D-8C28-509428B73E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20" y="3155645"/>
            <a:ext cx="2340135" cy="286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1" name="Group 8">
            <a:extLst>
              <a:ext uri="{FF2B5EF4-FFF2-40B4-BE49-F238E27FC236}">
                <a16:creationId xmlns:a16="http://schemas.microsoft.com/office/drawing/2014/main" id="{828F7CFE-C616-4F6E-8A8A-11767FACF639}"/>
              </a:ext>
            </a:extLst>
          </p:cNvPr>
          <p:cNvGrpSpPr>
            <a:grpSpLocks/>
          </p:cNvGrpSpPr>
          <p:nvPr/>
        </p:nvGrpSpPr>
        <p:grpSpPr bwMode="auto">
          <a:xfrm>
            <a:off x="4670623" y="3596230"/>
            <a:ext cx="3138761" cy="2331559"/>
            <a:chOff x="6173708" y="1897871"/>
            <a:chExt cx="3208527" cy="2660813"/>
          </a:xfrm>
        </p:grpSpPr>
        <p:pic>
          <p:nvPicPr>
            <p:cNvPr id="58389" name="Imagen 3" descr="Barro_colorado.png">
              <a:extLst>
                <a:ext uri="{FF2B5EF4-FFF2-40B4-BE49-F238E27FC236}">
                  <a16:creationId xmlns:a16="http://schemas.microsoft.com/office/drawing/2014/main" id="{222EFB68-A2BF-4396-A867-BBF2CDC65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8" y="1897871"/>
              <a:ext cx="3208527" cy="2660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90" name="CuadroTexto 4">
              <a:extLst>
                <a:ext uri="{FF2B5EF4-FFF2-40B4-BE49-F238E27FC236}">
                  <a16:creationId xmlns:a16="http://schemas.microsoft.com/office/drawing/2014/main" id="{CDE130A6-A595-412E-90EA-8DDD51D5C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1392" y="4196868"/>
              <a:ext cx="1851983" cy="24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810" b="1" i="1"/>
                <a:t>Fricker et al. 2012, </a:t>
              </a:r>
              <a:r>
                <a:rPr lang="es-ES_tradnl" altLang="en-US" sz="810" b="1" i="1"/>
                <a:t>Remote Sens, 4(6))</a:t>
              </a:r>
              <a:endParaRPr lang="en-GB" altLang="en-US" sz="810" b="1" i="1"/>
            </a:p>
          </p:txBody>
        </p:sp>
      </p:grpSp>
      <p:grpSp>
        <p:nvGrpSpPr>
          <p:cNvPr id="58374" name="Group 7">
            <a:extLst>
              <a:ext uri="{FF2B5EF4-FFF2-40B4-BE49-F238E27FC236}">
                <a16:creationId xmlns:a16="http://schemas.microsoft.com/office/drawing/2014/main" id="{5410B7B3-034C-4E39-8464-D6A13EA68986}"/>
              </a:ext>
            </a:extLst>
          </p:cNvPr>
          <p:cNvGrpSpPr>
            <a:grpSpLocks/>
          </p:cNvGrpSpPr>
          <p:nvPr/>
        </p:nvGrpSpPr>
        <p:grpSpPr bwMode="auto">
          <a:xfrm>
            <a:off x="5328820" y="1560537"/>
            <a:ext cx="1845725" cy="1106069"/>
            <a:chOff x="6192699" y="-288459"/>
            <a:chExt cx="3223703" cy="1702843"/>
          </a:xfrm>
        </p:grpSpPr>
        <p:pic>
          <p:nvPicPr>
            <p:cNvPr id="58387" name="Imagen 10" descr="Barro_Colorado.jpg">
              <a:extLst>
                <a:ext uri="{FF2B5EF4-FFF2-40B4-BE49-F238E27FC236}">
                  <a16:creationId xmlns:a16="http://schemas.microsoft.com/office/drawing/2014/main" id="{9B724D97-A4C6-42DB-BE3A-34155D12C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699" y="-288459"/>
              <a:ext cx="3223703" cy="1702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88" name="TextBox 5">
              <a:extLst>
                <a:ext uri="{FF2B5EF4-FFF2-40B4-BE49-F238E27FC236}">
                  <a16:creationId xmlns:a16="http://schemas.microsoft.com/office/drawing/2014/main" id="{CA1011C2-A537-4210-9F84-24FDA787B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2699" y="966129"/>
              <a:ext cx="2635143" cy="430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16" b="1">
                  <a:solidFill>
                    <a:schemeClr val="bg1"/>
                  </a:solidFill>
                </a:rPr>
                <a:t>~250,000 individuals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58F2A7-1756-4939-A362-03259DB99EFC}"/>
              </a:ext>
            </a:extLst>
          </p:cNvPr>
          <p:cNvCxnSpPr>
            <a:stCxn id="58388" idx="1"/>
          </p:cNvCxnSpPr>
          <p:nvPr/>
        </p:nvCxnSpPr>
        <p:spPr>
          <a:xfrm flipH="1">
            <a:off x="4692063" y="2515163"/>
            <a:ext cx="636757" cy="115824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57CD3F-0154-43D1-941A-69F8C7E9EB6E}"/>
              </a:ext>
            </a:extLst>
          </p:cNvPr>
          <p:cNvCxnSpPr/>
          <p:nvPr/>
        </p:nvCxnSpPr>
        <p:spPr>
          <a:xfrm>
            <a:off x="7174771" y="2666822"/>
            <a:ext cx="634613" cy="9840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F523F9-FD21-4902-94C1-642CB2E6270B}"/>
              </a:ext>
            </a:extLst>
          </p:cNvPr>
          <p:cNvCxnSpPr/>
          <p:nvPr/>
        </p:nvCxnSpPr>
        <p:spPr>
          <a:xfrm flipH="1">
            <a:off x="985152" y="2593928"/>
            <a:ext cx="495255" cy="6206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70A4E1-C75A-4C41-9ECD-3FB9D5CD2FCC}"/>
              </a:ext>
            </a:extLst>
          </p:cNvPr>
          <p:cNvCxnSpPr/>
          <p:nvPr/>
        </p:nvCxnSpPr>
        <p:spPr>
          <a:xfrm>
            <a:off x="2679954" y="2744005"/>
            <a:ext cx="564934" cy="3912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018" name="Picture 32">
            <a:extLst>
              <a:ext uri="{FF2B5EF4-FFF2-40B4-BE49-F238E27FC236}">
                <a16:creationId xmlns:a16="http://schemas.microsoft.com/office/drawing/2014/main" id="{BF62509B-CA7A-4C4B-9B5F-0CAB2D272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41" y="1799589"/>
            <a:ext cx="1379640" cy="103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BBD2E8-6BF3-4A1E-8241-2951F8C510FF}"/>
              </a:ext>
            </a:extLst>
          </p:cNvPr>
          <p:cNvSpPr/>
          <p:nvPr/>
        </p:nvSpPr>
        <p:spPr>
          <a:xfrm>
            <a:off x="5236629" y="3385050"/>
            <a:ext cx="1784463" cy="279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16" b="1" dirty="0">
                <a:solidFill>
                  <a:srgbClr val="222222"/>
                </a:solidFill>
                <a:latin typeface="+mj-lt"/>
              </a:rPr>
              <a:t>~390,000,000 individuals</a:t>
            </a:r>
            <a:endParaRPr lang="en-US" sz="1216" b="1" dirty="0">
              <a:latin typeface="+mj-lt"/>
            </a:endParaRPr>
          </a:p>
        </p:txBody>
      </p:sp>
      <p:sp>
        <p:nvSpPr>
          <p:cNvPr id="58381" name="TextBox 44">
            <a:extLst>
              <a:ext uri="{FF2B5EF4-FFF2-40B4-BE49-F238E27FC236}">
                <a16:creationId xmlns:a16="http://schemas.microsoft.com/office/drawing/2014/main" id="{3BFF3724-49CD-4E15-A6DB-F7EA5B9BB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488" y="3214605"/>
            <a:ext cx="2150394" cy="46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216" b="1">
                <a:solidFill>
                  <a:schemeClr val="bg1"/>
                </a:solidFill>
              </a:rPr>
              <a:t>~10,000,000-500,000,000 individuals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87B805-20A4-4DDD-8FED-82C62C6F945B}"/>
              </a:ext>
            </a:extLst>
          </p:cNvPr>
          <p:cNvCxnSpPr/>
          <p:nvPr/>
        </p:nvCxnSpPr>
        <p:spPr>
          <a:xfrm flipH="1">
            <a:off x="3292055" y="2407402"/>
            <a:ext cx="2058204" cy="901537"/>
          </a:xfrm>
          <a:prstGeom prst="straightConnector1">
            <a:avLst/>
          </a:prstGeom>
          <a:ln w="76200" cmpd="dbl">
            <a:prstDash val="solid"/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2">
            <a:extLst>
              <a:ext uri="{FF2B5EF4-FFF2-40B4-BE49-F238E27FC236}">
                <a16:creationId xmlns:a16="http://schemas.microsoft.com/office/drawing/2014/main" id="{44E152F2-FCCD-4A3B-8233-2EC936687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075" y="945220"/>
            <a:ext cx="5292090" cy="34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21" b="1"/>
              <a:t>Comparing ponds vs. BCI:  </a:t>
            </a:r>
            <a:r>
              <a:rPr lang="en-US" altLang="en-US" sz="1621" b="1">
                <a:solidFill>
                  <a:srgbClr val="7030A0"/>
                </a:solidFill>
              </a:rPr>
              <a:t>Metacommunity Scale Mismatch</a:t>
            </a:r>
          </a:p>
        </p:txBody>
      </p:sp>
      <p:sp>
        <p:nvSpPr>
          <p:cNvPr id="43017" name="TextBox 31">
            <a:extLst>
              <a:ext uri="{FF2B5EF4-FFF2-40B4-BE49-F238E27FC236}">
                <a16:creationId xmlns:a16="http://schemas.microsoft.com/office/drawing/2014/main" id="{B4F61C62-AED6-4900-AE03-9A4F088FE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152" y="1651656"/>
            <a:ext cx="1989647" cy="27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216" b="1"/>
              <a:t>~10,000-500,000 individuals</a:t>
            </a:r>
          </a:p>
        </p:txBody>
      </p:sp>
      <p:pic>
        <p:nvPicPr>
          <p:cNvPr id="36" name="Picture 1">
            <a:extLst>
              <a:ext uri="{FF2B5EF4-FFF2-40B4-BE49-F238E27FC236}">
                <a16:creationId xmlns:a16="http://schemas.microsoft.com/office/drawing/2014/main" id="{B0FE4C9D-9C39-45CF-8662-E73D25AC5B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91" y="2375243"/>
            <a:ext cx="365546" cy="410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14ECDCF-5E2B-4451-AE17-2CCD2FF590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13" y="5298536"/>
            <a:ext cx="677492" cy="499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9">
            <a:extLst>
              <a:ext uri="{FF2B5EF4-FFF2-40B4-BE49-F238E27FC236}">
                <a16:creationId xmlns:a16="http://schemas.microsoft.com/office/drawing/2014/main" id="{D1F36497-D35F-4475-B46A-7CD274CBE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82" b="5669"/>
          <a:stretch>
            <a:fillRect/>
          </a:stretch>
        </p:blipFill>
        <p:spPr bwMode="auto">
          <a:xfrm>
            <a:off x="5161590" y="3292859"/>
            <a:ext cx="2482709" cy="239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16">
            <a:extLst>
              <a:ext uri="{FF2B5EF4-FFF2-40B4-BE49-F238E27FC236}">
                <a16:creationId xmlns:a16="http://schemas.microsoft.com/office/drawing/2014/main" id="{B32278FE-2B30-4AF8-BE98-81FDAF352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3" b="47966"/>
          <a:stretch>
            <a:fillRect/>
          </a:stretch>
        </p:blipFill>
        <p:spPr bwMode="auto">
          <a:xfrm>
            <a:off x="1964942" y="3183517"/>
            <a:ext cx="2272600" cy="257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17">
            <a:extLst>
              <a:ext uri="{FF2B5EF4-FFF2-40B4-BE49-F238E27FC236}">
                <a16:creationId xmlns:a16="http://schemas.microsoft.com/office/drawing/2014/main" id="{20FE30BE-77C8-44C0-A1A5-32C386BFA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8" b="70731"/>
          <a:stretch>
            <a:fillRect/>
          </a:stretch>
        </p:blipFill>
        <p:spPr bwMode="auto">
          <a:xfrm>
            <a:off x="1916703" y="1605560"/>
            <a:ext cx="2301544" cy="19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18">
            <a:extLst>
              <a:ext uri="{FF2B5EF4-FFF2-40B4-BE49-F238E27FC236}">
                <a16:creationId xmlns:a16="http://schemas.microsoft.com/office/drawing/2014/main" id="{7C6AB780-D494-4B57-828F-A62EABED5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2" b="26286"/>
          <a:stretch>
            <a:fillRect/>
          </a:stretch>
        </p:blipFill>
        <p:spPr bwMode="auto">
          <a:xfrm>
            <a:off x="5144439" y="1201424"/>
            <a:ext cx="2450549" cy="250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Box 7">
            <a:extLst>
              <a:ext uri="{FF2B5EF4-FFF2-40B4-BE49-F238E27FC236}">
                <a16:creationId xmlns:a16="http://schemas.microsoft.com/office/drawing/2014/main" id="{DE436993-345D-45E4-B530-ED63F1B46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5422" y="5753056"/>
            <a:ext cx="1939955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945" b="1" i="1"/>
              <a:t>Garzon-Lopez et al. 2014. J. Veg Sci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46DFC-7C58-4B1F-B16B-D664A8458315}"/>
              </a:ext>
            </a:extLst>
          </p:cNvPr>
          <p:cNvSpPr txBox="1"/>
          <p:nvPr/>
        </p:nvSpPr>
        <p:spPr>
          <a:xfrm>
            <a:off x="1981022" y="1439404"/>
            <a:ext cx="1048685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25" b="1" i="1" dirty="0" err="1"/>
              <a:t>Tabebuia</a:t>
            </a:r>
            <a:r>
              <a:rPr lang="en-US" sz="825" b="1" i="1" dirty="0"/>
              <a:t> </a:t>
            </a:r>
            <a:r>
              <a:rPr lang="en-US" sz="825" b="1" i="1" dirty="0" err="1"/>
              <a:t>guayacan</a:t>
            </a:r>
            <a:endParaRPr lang="en-US" sz="825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49B88-883C-4B7D-82F3-CE2C08B51650}"/>
              </a:ext>
            </a:extLst>
          </p:cNvPr>
          <p:cNvSpPr txBox="1"/>
          <p:nvPr/>
        </p:nvSpPr>
        <p:spPr>
          <a:xfrm>
            <a:off x="1932783" y="3465449"/>
            <a:ext cx="1079142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25" b="1" i="1" dirty="0" err="1"/>
              <a:t>Oenocarpus</a:t>
            </a:r>
            <a:r>
              <a:rPr lang="en-US" sz="825" b="1" i="1" dirty="0"/>
              <a:t> </a:t>
            </a:r>
            <a:r>
              <a:rPr lang="en-US" sz="825" b="1" i="1" dirty="0" err="1"/>
              <a:t>mapora</a:t>
            </a:r>
            <a:endParaRPr lang="en-US" sz="825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23619-1B5F-494E-ACEA-209B545A0F4D}"/>
              </a:ext>
            </a:extLst>
          </p:cNvPr>
          <p:cNvSpPr txBox="1"/>
          <p:nvPr/>
        </p:nvSpPr>
        <p:spPr>
          <a:xfrm>
            <a:off x="5115495" y="1432972"/>
            <a:ext cx="954107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25" b="1" i="1" dirty="0"/>
              <a:t>Jacaranda </a:t>
            </a:r>
            <a:r>
              <a:rPr lang="en-US" sz="825" b="1" i="1" dirty="0" err="1"/>
              <a:t>copaia</a:t>
            </a:r>
            <a:endParaRPr lang="en-US" sz="825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CB2B0-F40D-4952-8935-0FBDC9F3F94D}"/>
              </a:ext>
            </a:extLst>
          </p:cNvPr>
          <p:cNvSpPr txBox="1"/>
          <p:nvPr/>
        </p:nvSpPr>
        <p:spPr>
          <a:xfrm>
            <a:off x="5178743" y="3487960"/>
            <a:ext cx="1002197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25" b="1" i="1" dirty="0" err="1"/>
              <a:t>Attalea</a:t>
            </a:r>
            <a:r>
              <a:rPr lang="en-US" sz="825" b="1" i="1" dirty="0"/>
              <a:t> </a:t>
            </a:r>
            <a:r>
              <a:rPr lang="en-US" sz="825" b="1" i="1" dirty="0" err="1"/>
              <a:t>butyracea</a:t>
            </a:r>
            <a:r>
              <a:rPr lang="en-US" sz="825" b="1" i="1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5D4C62-F89F-46ED-A18A-F4F63D32CD09}"/>
              </a:ext>
            </a:extLst>
          </p:cNvPr>
          <p:cNvSpPr/>
          <p:nvPr/>
        </p:nvSpPr>
        <p:spPr>
          <a:xfrm>
            <a:off x="5879818" y="2545688"/>
            <a:ext cx="399849" cy="2294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5476B1-DEFE-4D39-832E-70714B899D23}"/>
              </a:ext>
            </a:extLst>
          </p:cNvPr>
          <p:cNvSpPr/>
          <p:nvPr/>
        </p:nvSpPr>
        <p:spPr>
          <a:xfrm>
            <a:off x="6008456" y="4544933"/>
            <a:ext cx="399849" cy="228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0E91FE-9A1A-408A-A735-B59DFAF68C4D}"/>
              </a:ext>
            </a:extLst>
          </p:cNvPr>
          <p:cNvSpPr/>
          <p:nvPr/>
        </p:nvSpPr>
        <p:spPr>
          <a:xfrm>
            <a:off x="2620995" y="2519961"/>
            <a:ext cx="400921" cy="2294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16CA7B-D13A-4EC9-BCEA-723B78647395}"/>
              </a:ext>
            </a:extLst>
          </p:cNvPr>
          <p:cNvSpPr/>
          <p:nvPr/>
        </p:nvSpPr>
        <p:spPr>
          <a:xfrm>
            <a:off x="2659586" y="4504198"/>
            <a:ext cx="400921" cy="2283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25"/>
          </a:p>
        </p:txBody>
      </p:sp>
      <p:sp>
        <p:nvSpPr>
          <p:cNvPr id="59407" name="TextBox 2">
            <a:extLst>
              <a:ext uri="{FF2B5EF4-FFF2-40B4-BE49-F238E27FC236}">
                <a16:creationId xmlns:a16="http://schemas.microsoft.com/office/drawing/2014/main" id="{FEAFF204-BDFE-4854-98DB-FE418A794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930" y="936644"/>
            <a:ext cx="4203715" cy="30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351" b="1"/>
              <a:t>Habitat Associations are Stronger at Larger Scales on BCI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FA7FA631-6146-4931-9A42-2C97C0366F8A}"/>
              </a:ext>
            </a:extLst>
          </p:cNvPr>
          <p:cNvSpPr txBox="1"/>
          <p:nvPr/>
        </p:nvSpPr>
        <p:spPr>
          <a:xfrm>
            <a:off x="1748402" y="934500"/>
            <a:ext cx="5623614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b="1" dirty="0" err="1"/>
              <a:t>Scale</a:t>
            </a:r>
            <a:r>
              <a:rPr lang="en-GB" b="1" dirty="0" err="1">
                <a:sym typeface="Wingdings" panose="05000000000000000000" pitchFamily="2" charset="2"/>
              </a:rPr>
              <a:t>C</a:t>
            </a:r>
            <a:r>
              <a:rPr lang="en-GB" b="1" dirty="0" err="1"/>
              <a:t>ommunity</a:t>
            </a:r>
            <a:r>
              <a:rPr lang="en-GB" b="1" dirty="0"/>
              <a:t> Assembly </a:t>
            </a:r>
            <a:r>
              <a:rPr lang="en-GB" b="1" dirty="0">
                <a:solidFill>
                  <a:srgbClr val="0070C0"/>
                </a:solidFill>
              </a:rPr>
              <a:t>(Synthesis v. 2)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2DA583E-CEF5-4C30-BA9A-C6BEAE4BAC3B}"/>
              </a:ext>
            </a:extLst>
          </p:cNvPr>
          <p:cNvSpPr txBox="1"/>
          <p:nvPr/>
        </p:nvSpPr>
        <p:spPr>
          <a:xfrm>
            <a:off x="3986699" y="1445836"/>
            <a:ext cx="742511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825" dirty="0"/>
              <a:t>Environment</a:t>
            </a:r>
          </a:p>
        </p:txBody>
      </p:sp>
      <p:pic>
        <p:nvPicPr>
          <p:cNvPr id="60421" name="Imagen 18" descr="Plot_env-space.pdf">
            <a:extLst>
              <a:ext uri="{FF2B5EF4-FFF2-40B4-BE49-F238E27FC236}">
                <a16:creationId xmlns:a16="http://schemas.microsoft.com/office/drawing/2014/main" id="{22B384E2-79F0-4E23-8667-64DF6738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66" y="1288254"/>
            <a:ext cx="2868622" cy="229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0048058-FF7D-4A17-9AA8-01EF85418865}"/>
              </a:ext>
            </a:extLst>
          </p:cNvPr>
          <p:cNvSpPr txBox="1"/>
          <p:nvPr/>
        </p:nvSpPr>
        <p:spPr>
          <a:xfrm>
            <a:off x="3999563" y="2436347"/>
            <a:ext cx="579005" cy="2192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825" dirty="0"/>
              <a:t>Dispersal</a:t>
            </a:r>
          </a:p>
        </p:txBody>
      </p:sp>
      <p:grpSp>
        <p:nvGrpSpPr>
          <p:cNvPr id="41" name="Agrupar 35">
            <a:extLst>
              <a:ext uri="{FF2B5EF4-FFF2-40B4-BE49-F238E27FC236}">
                <a16:creationId xmlns:a16="http://schemas.microsoft.com/office/drawing/2014/main" id="{85DC6C0F-E70B-490E-B038-626DE765D9DC}"/>
              </a:ext>
            </a:extLst>
          </p:cNvPr>
          <p:cNvGrpSpPr>
            <a:grpSpLocks/>
          </p:cNvGrpSpPr>
          <p:nvPr/>
        </p:nvGrpSpPr>
        <p:grpSpPr bwMode="auto">
          <a:xfrm>
            <a:off x="4550286" y="2971800"/>
            <a:ext cx="3087306" cy="3117344"/>
            <a:chOff x="4083687" y="1994717"/>
            <a:chExt cx="4572000" cy="4616483"/>
          </a:xfrm>
        </p:grpSpPr>
        <p:pic>
          <p:nvPicPr>
            <p:cNvPr id="60467" name="Imagen 33" descr="Ternary_Cottenie+mydata.pdf">
              <a:extLst>
                <a:ext uri="{FF2B5EF4-FFF2-40B4-BE49-F238E27FC236}">
                  <a16:creationId xmlns:a16="http://schemas.microsoft.com/office/drawing/2014/main" id="{199FC1BA-AE35-4F79-AA9D-2900373E9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687" y="1994717"/>
              <a:ext cx="4572000" cy="457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3" name="Conector recto de flecha 22">
              <a:extLst>
                <a:ext uri="{FF2B5EF4-FFF2-40B4-BE49-F238E27FC236}">
                  <a16:creationId xmlns:a16="http://schemas.microsoft.com/office/drawing/2014/main" id="{838908C1-B92C-4C21-9476-7417BC50F75E}"/>
                </a:ext>
              </a:extLst>
            </p:cNvPr>
            <p:cNvCxnSpPr/>
            <p:nvPr/>
          </p:nvCxnSpPr>
          <p:spPr>
            <a:xfrm rot="5400000">
              <a:off x="4001136" y="3601268"/>
              <a:ext cx="2003425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69" name="CuadroTexto 23">
              <a:extLst>
                <a:ext uri="{FF2B5EF4-FFF2-40B4-BE49-F238E27FC236}">
                  <a16:creationId xmlns:a16="http://schemas.microsoft.com/office/drawing/2014/main" id="{F250AA81-2FFB-451D-83AC-6BE41BD64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023060">
              <a:off x="3718326" y="3825393"/>
              <a:ext cx="2338568" cy="41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16"/>
                <a:t>Environment (≈ niche)</a:t>
              </a:r>
            </a:p>
          </p:txBody>
        </p:sp>
        <p:cxnSp>
          <p:nvCxnSpPr>
            <p:cNvPr id="45" name="Conector recto de flecha 24">
              <a:extLst>
                <a:ext uri="{FF2B5EF4-FFF2-40B4-BE49-F238E27FC236}">
                  <a16:creationId xmlns:a16="http://schemas.microsoft.com/office/drawing/2014/main" id="{D7AEED5A-0F03-46E6-AEBE-2D7B46FF54B0}"/>
                </a:ext>
              </a:extLst>
            </p:cNvPr>
            <p:cNvCxnSpPr/>
            <p:nvPr/>
          </p:nvCxnSpPr>
          <p:spPr>
            <a:xfrm rot="16200000" flipV="1">
              <a:off x="6814980" y="3671911"/>
              <a:ext cx="2001838" cy="118745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25">
              <a:extLst>
                <a:ext uri="{FF2B5EF4-FFF2-40B4-BE49-F238E27FC236}">
                  <a16:creationId xmlns:a16="http://schemas.microsoft.com/office/drawing/2014/main" id="{8D264B47-EA4E-43AB-98D7-31F0D0CD4B00}"/>
                </a:ext>
              </a:extLst>
            </p:cNvPr>
            <p:cNvCxnSpPr/>
            <p:nvPr/>
          </p:nvCxnSpPr>
          <p:spPr>
            <a:xfrm>
              <a:off x="5363212" y="6196830"/>
              <a:ext cx="2008187" cy="0"/>
            </a:xfrm>
            <a:prstGeom prst="straightConnector1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72" name="CuadroTexto 26">
              <a:extLst>
                <a:ext uri="{FF2B5EF4-FFF2-40B4-BE49-F238E27FC236}">
                  <a16:creationId xmlns:a16="http://schemas.microsoft.com/office/drawing/2014/main" id="{1EF88B77-CC00-4F98-ADA1-4288374215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9924" y="6197384"/>
              <a:ext cx="3302558" cy="41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16"/>
                <a:t>Residuals (≈ drift + unmeasured)</a:t>
              </a:r>
            </a:p>
          </p:txBody>
        </p:sp>
        <p:sp>
          <p:nvSpPr>
            <p:cNvPr id="60473" name="CuadroTexto 27">
              <a:extLst>
                <a:ext uri="{FF2B5EF4-FFF2-40B4-BE49-F238E27FC236}">
                  <a16:creationId xmlns:a16="http://schemas.microsoft.com/office/drawing/2014/main" id="{E0B46466-C9E2-4D8D-801B-C4ECABF9CB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390097" flipV="1">
              <a:off x="7005514" y="4017997"/>
              <a:ext cx="2009548" cy="41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16"/>
                <a:t>Space (≈ dispersal)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3C87FF-7AC4-4862-8D13-38BE4B3095F2}"/>
              </a:ext>
            </a:extLst>
          </p:cNvPr>
          <p:cNvSpPr txBox="1"/>
          <p:nvPr/>
        </p:nvSpPr>
        <p:spPr>
          <a:xfrm>
            <a:off x="533400" y="6477000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Viana and Chase 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00" name="Group 4"/>
          <p:cNvGrpSpPr>
            <a:grpSpLocks/>
          </p:cNvGrpSpPr>
          <p:nvPr/>
        </p:nvGrpSpPr>
        <p:grpSpPr bwMode="auto">
          <a:xfrm>
            <a:off x="2209800" y="1066800"/>
            <a:ext cx="4732338" cy="5111750"/>
            <a:chOff x="286" y="380"/>
            <a:chExt cx="3366" cy="3856"/>
          </a:xfrm>
        </p:grpSpPr>
        <p:sp>
          <p:nvSpPr>
            <p:cNvPr id="132101" name="Rectangle 5"/>
            <p:cNvSpPr>
              <a:spLocks noChangeArrowheads="1"/>
            </p:cNvSpPr>
            <p:nvPr/>
          </p:nvSpPr>
          <p:spPr bwMode="auto">
            <a:xfrm>
              <a:off x="315" y="3936"/>
              <a:ext cx="13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endParaRPr lang="en-US" sz="2000" b="0"/>
            </a:p>
          </p:txBody>
        </p:sp>
        <p:sp>
          <p:nvSpPr>
            <p:cNvPr id="132102" name="Line 6"/>
            <p:cNvSpPr>
              <a:spLocks noChangeShapeType="1"/>
            </p:cNvSpPr>
            <p:nvPr/>
          </p:nvSpPr>
          <p:spPr bwMode="auto">
            <a:xfrm>
              <a:off x="1392" y="385"/>
              <a:ext cx="0" cy="24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3" name="Line 7"/>
            <p:cNvSpPr>
              <a:spLocks noChangeShapeType="1"/>
            </p:cNvSpPr>
            <p:nvPr/>
          </p:nvSpPr>
          <p:spPr bwMode="auto">
            <a:xfrm flipV="1">
              <a:off x="577" y="2881"/>
              <a:ext cx="815" cy="7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4" name="Line 8"/>
            <p:cNvSpPr>
              <a:spLocks noChangeShapeType="1"/>
            </p:cNvSpPr>
            <p:nvPr/>
          </p:nvSpPr>
          <p:spPr bwMode="auto">
            <a:xfrm flipH="1">
              <a:off x="1393" y="2880"/>
              <a:ext cx="22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32105" name="Object 9"/>
            <p:cNvGraphicFramePr>
              <a:graphicFrameLocks/>
            </p:cNvGraphicFramePr>
            <p:nvPr/>
          </p:nvGraphicFramePr>
          <p:xfrm>
            <a:off x="960" y="1056"/>
            <a:ext cx="2073" cy="2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0" name="ClipArt" r:id="rId3" imgW="3290760" imgH="3279600" progId="MS_ClipArt_Gallery.2">
                    <p:embed/>
                  </p:oleObj>
                </mc:Choice>
                <mc:Fallback>
                  <p:oleObj name="ClipArt" r:id="rId3" imgW="3290760" imgH="3279600" progId="MS_ClipArt_Gallery.2">
                    <p:embed/>
                    <p:pic>
                      <p:nvPicPr>
                        <p:cNvPr id="132105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056"/>
                          <a:ext cx="2073" cy="20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06" name="AutoShape 10"/>
            <p:cNvSpPr>
              <a:spLocks noChangeArrowheads="1"/>
            </p:cNvSpPr>
            <p:nvPr/>
          </p:nvSpPr>
          <p:spPr bwMode="auto">
            <a:xfrm>
              <a:off x="572" y="380"/>
              <a:ext cx="3080" cy="3272"/>
            </a:xfrm>
            <a:prstGeom prst="cube">
              <a:avLst>
                <a:gd name="adj" fmla="val 2499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7" name="Rectangle 11"/>
            <p:cNvSpPr>
              <a:spLocks noChangeArrowheads="1"/>
            </p:cNvSpPr>
            <p:nvPr/>
          </p:nvSpPr>
          <p:spPr bwMode="auto">
            <a:xfrm>
              <a:off x="1104" y="3696"/>
              <a:ext cx="853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X</a:t>
              </a:r>
            </a:p>
          </p:txBody>
        </p:sp>
        <p:sp>
          <p:nvSpPr>
            <p:cNvPr id="132108" name="Rectangle 12"/>
            <p:cNvSpPr>
              <a:spLocks noChangeArrowheads="1"/>
            </p:cNvSpPr>
            <p:nvPr/>
          </p:nvSpPr>
          <p:spPr bwMode="auto">
            <a:xfrm rot="16200000">
              <a:off x="-26" y="2273"/>
              <a:ext cx="905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Y</a:t>
              </a:r>
            </a:p>
          </p:txBody>
        </p:sp>
        <p:sp>
          <p:nvSpPr>
            <p:cNvPr id="132109" name="Rectangle 13"/>
            <p:cNvSpPr>
              <a:spLocks noChangeArrowheads="1"/>
            </p:cNvSpPr>
            <p:nvPr/>
          </p:nvSpPr>
          <p:spPr bwMode="auto">
            <a:xfrm rot="18960000">
              <a:off x="583" y="2996"/>
              <a:ext cx="84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Z</a:t>
              </a:r>
            </a:p>
          </p:txBody>
        </p:sp>
        <p:sp>
          <p:nvSpPr>
            <p:cNvPr id="132110" name="Rectangle 14"/>
            <p:cNvSpPr>
              <a:spLocks noChangeArrowheads="1"/>
            </p:cNvSpPr>
            <p:nvPr/>
          </p:nvSpPr>
          <p:spPr bwMode="auto">
            <a:xfrm>
              <a:off x="1680" y="1920"/>
              <a:ext cx="722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400"/>
                <a:t>Niche</a:t>
              </a:r>
            </a:p>
          </p:txBody>
        </p:sp>
      </p:grpSp>
      <p:pic>
        <p:nvPicPr>
          <p:cNvPr id="132114" name="Picture 18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0" y="6400800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Grinnell (1917)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Hutchinson (1957)</a:t>
            </a: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914400" y="228600"/>
            <a:ext cx="725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00CC"/>
                </a:solidFill>
              </a:rPr>
              <a:t>A Brief History of the (Ecological) Niche Concept</a:t>
            </a:r>
          </a:p>
        </p:txBody>
      </p:sp>
      <p:pic>
        <p:nvPicPr>
          <p:cNvPr id="132116" name="Picture 20" descr="ANd9GcTXSPuJCVaZsACcFEBaAlWJ2XdWVVVsU8t7ONsHH--CCskcFx9RNNPKTaP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66800"/>
            <a:ext cx="11874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18" name="Picture 22" descr="ANd9GcTS7FnY2dKCBs05_4yc5SFg66n7ZahtXEm8mofJI2V1iSVeuZpwx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267200"/>
            <a:ext cx="933450" cy="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20" name="Picture 24" descr="6B094-ground-berr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819400"/>
            <a:ext cx="102552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22" name="Picture 26" descr="Cooper%27s%20haw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838200"/>
            <a:ext cx="14906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23" name="Oval 27"/>
          <p:cNvSpPr>
            <a:spLocks noChangeArrowheads="1"/>
          </p:cNvSpPr>
          <p:nvPr/>
        </p:nvSpPr>
        <p:spPr bwMode="auto">
          <a:xfrm>
            <a:off x="3175000" y="1981200"/>
            <a:ext cx="2895600" cy="2743200"/>
          </a:xfrm>
          <a:prstGeom prst="ellipse">
            <a:avLst/>
          </a:prstGeom>
          <a:noFill/>
          <a:ln w="76200" cmpd="tri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00" name="Group 4"/>
          <p:cNvGrpSpPr>
            <a:grpSpLocks/>
          </p:cNvGrpSpPr>
          <p:nvPr/>
        </p:nvGrpSpPr>
        <p:grpSpPr bwMode="auto">
          <a:xfrm>
            <a:off x="2209800" y="1066800"/>
            <a:ext cx="4732338" cy="5111750"/>
            <a:chOff x="286" y="380"/>
            <a:chExt cx="3366" cy="3856"/>
          </a:xfrm>
        </p:grpSpPr>
        <p:sp>
          <p:nvSpPr>
            <p:cNvPr id="132101" name="Rectangle 5"/>
            <p:cNvSpPr>
              <a:spLocks noChangeArrowheads="1"/>
            </p:cNvSpPr>
            <p:nvPr/>
          </p:nvSpPr>
          <p:spPr bwMode="auto">
            <a:xfrm>
              <a:off x="315" y="3936"/>
              <a:ext cx="131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endParaRPr lang="en-US" sz="2000" b="0"/>
            </a:p>
          </p:txBody>
        </p:sp>
        <p:sp>
          <p:nvSpPr>
            <p:cNvPr id="132102" name="Line 6"/>
            <p:cNvSpPr>
              <a:spLocks noChangeShapeType="1"/>
            </p:cNvSpPr>
            <p:nvPr/>
          </p:nvSpPr>
          <p:spPr bwMode="auto">
            <a:xfrm>
              <a:off x="1392" y="385"/>
              <a:ext cx="0" cy="24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3" name="Line 7"/>
            <p:cNvSpPr>
              <a:spLocks noChangeShapeType="1"/>
            </p:cNvSpPr>
            <p:nvPr/>
          </p:nvSpPr>
          <p:spPr bwMode="auto">
            <a:xfrm flipV="1">
              <a:off x="577" y="2881"/>
              <a:ext cx="815" cy="7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04" name="Line 8"/>
            <p:cNvSpPr>
              <a:spLocks noChangeShapeType="1"/>
            </p:cNvSpPr>
            <p:nvPr/>
          </p:nvSpPr>
          <p:spPr bwMode="auto">
            <a:xfrm flipH="1">
              <a:off x="1393" y="2880"/>
              <a:ext cx="225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32105" name="Object 9"/>
            <p:cNvGraphicFramePr>
              <a:graphicFrameLocks/>
            </p:cNvGraphicFramePr>
            <p:nvPr/>
          </p:nvGraphicFramePr>
          <p:xfrm>
            <a:off x="960" y="1056"/>
            <a:ext cx="2073" cy="2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4" name="ClipArt" r:id="rId3" imgW="3290760" imgH="3279600" progId="MS_ClipArt_Gallery.2">
                    <p:embed/>
                  </p:oleObj>
                </mc:Choice>
                <mc:Fallback>
                  <p:oleObj name="ClipArt" r:id="rId3" imgW="3290760" imgH="3279600" progId="MS_ClipArt_Gallery.2">
                    <p:embed/>
                    <p:pic>
                      <p:nvPicPr>
                        <p:cNvPr id="132105" name="Object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056"/>
                          <a:ext cx="2073" cy="20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06" name="AutoShape 10"/>
            <p:cNvSpPr>
              <a:spLocks noChangeArrowheads="1"/>
            </p:cNvSpPr>
            <p:nvPr/>
          </p:nvSpPr>
          <p:spPr bwMode="auto">
            <a:xfrm>
              <a:off x="572" y="380"/>
              <a:ext cx="3080" cy="3272"/>
            </a:xfrm>
            <a:prstGeom prst="cube">
              <a:avLst>
                <a:gd name="adj" fmla="val 24991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107" name="Rectangle 11"/>
            <p:cNvSpPr>
              <a:spLocks noChangeArrowheads="1"/>
            </p:cNvSpPr>
            <p:nvPr/>
          </p:nvSpPr>
          <p:spPr bwMode="auto">
            <a:xfrm>
              <a:off x="1104" y="3696"/>
              <a:ext cx="853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X</a:t>
              </a:r>
            </a:p>
          </p:txBody>
        </p:sp>
        <p:sp>
          <p:nvSpPr>
            <p:cNvPr id="132108" name="Rectangle 12"/>
            <p:cNvSpPr>
              <a:spLocks noChangeArrowheads="1"/>
            </p:cNvSpPr>
            <p:nvPr/>
          </p:nvSpPr>
          <p:spPr bwMode="auto">
            <a:xfrm rot="16200000">
              <a:off x="-26" y="2273"/>
              <a:ext cx="905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Y</a:t>
              </a:r>
            </a:p>
          </p:txBody>
        </p:sp>
        <p:sp>
          <p:nvSpPr>
            <p:cNvPr id="132109" name="Rectangle 13"/>
            <p:cNvSpPr>
              <a:spLocks noChangeArrowheads="1"/>
            </p:cNvSpPr>
            <p:nvPr/>
          </p:nvSpPr>
          <p:spPr bwMode="auto">
            <a:xfrm rot="18960000">
              <a:off x="583" y="2996"/>
              <a:ext cx="84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000"/>
                <a:t>Factor Z</a:t>
              </a:r>
            </a:p>
          </p:txBody>
        </p:sp>
        <p:sp>
          <p:nvSpPr>
            <p:cNvPr id="132110" name="Rectangle 14"/>
            <p:cNvSpPr>
              <a:spLocks noChangeArrowheads="1"/>
            </p:cNvSpPr>
            <p:nvPr/>
          </p:nvSpPr>
          <p:spPr bwMode="auto">
            <a:xfrm>
              <a:off x="1680" y="1920"/>
              <a:ext cx="722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sz="2400"/>
                <a:t>Niche</a:t>
              </a:r>
            </a:p>
          </p:txBody>
        </p:sp>
      </p:grpSp>
      <p:sp>
        <p:nvSpPr>
          <p:cNvPr id="132111" name="Rectangle 15"/>
          <p:cNvSpPr>
            <a:spLocks noChangeArrowheads="1"/>
          </p:cNvSpPr>
          <p:nvPr/>
        </p:nvSpPr>
        <p:spPr bwMode="auto">
          <a:xfrm>
            <a:off x="0" y="6400800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Grinnell (1917)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</a:t>
            </a:r>
            <a:r>
              <a:rPr lang="en-US" sz="2000" i="1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Hutchinson (1957)</a:t>
            </a:r>
          </a:p>
        </p:txBody>
      </p:sp>
      <p:sp>
        <p:nvSpPr>
          <p:cNvPr id="132112" name="Text Box 16"/>
          <p:cNvSpPr txBox="1">
            <a:spLocks noChangeArrowheads="1"/>
          </p:cNvSpPr>
          <p:nvPr/>
        </p:nvSpPr>
        <p:spPr bwMode="auto">
          <a:xfrm>
            <a:off x="914400" y="228600"/>
            <a:ext cx="7259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solidFill>
                  <a:srgbClr val="0000CC"/>
                </a:solidFill>
              </a:rPr>
              <a:t>A Brief History of the (Ecological) Niche Concept</a:t>
            </a:r>
          </a:p>
        </p:txBody>
      </p:sp>
      <p:sp>
        <p:nvSpPr>
          <p:cNvPr id="132123" name="Oval 27"/>
          <p:cNvSpPr>
            <a:spLocks noChangeArrowheads="1"/>
          </p:cNvSpPr>
          <p:nvPr/>
        </p:nvSpPr>
        <p:spPr bwMode="auto">
          <a:xfrm>
            <a:off x="3175000" y="1981200"/>
            <a:ext cx="2895600" cy="2743200"/>
          </a:xfrm>
          <a:prstGeom prst="ellipse">
            <a:avLst/>
          </a:prstGeom>
          <a:noFill/>
          <a:ln w="76200" cmpd="tri">
            <a:solidFill>
              <a:srgbClr val="66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7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744537" y="283029"/>
            <a:ext cx="72026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Ecological Niches as the Basis for Coexistence/Diversity</a:t>
            </a:r>
          </a:p>
        </p:txBody>
      </p:sp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>
            <a:fillRect/>
          </a:stretch>
        </p:blipFill>
        <p:spPr bwMode="auto">
          <a:xfrm>
            <a:off x="798884" y="4114800"/>
            <a:ext cx="1791916" cy="1708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30" name="Picture 10" descr="MacArthursWarblersOneMegaby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032" y="914400"/>
            <a:ext cx="200480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38400" y="1752600"/>
            <a:ext cx="4082391" cy="3854866"/>
            <a:chOff x="1411732" y="702724"/>
            <a:chExt cx="4879132" cy="6244242"/>
          </a:xfrm>
        </p:grpSpPr>
        <p:grpSp>
          <p:nvGrpSpPr>
            <p:cNvPr id="3" name="Group 2"/>
            <p:cNvGrpSpPr/>
            <p:nvPr/>
          </p:nvGrpSpPr>
          <p:grpSpPr>
            <a:xfrm>
              <a:off x="1411732" y="702724"/>
              <a:ext cx="4879132" cy="5824432"/>
              <a:chOff x="1876065" y="1059222"/>
              <a:chExt cx="4184780" cy="5659452"/>
            </a:xfrm>
          </p:grpSpPr>
          <p:pic>
            <p:nvPicPr>
              <p:cNvPr id="1638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6065" y="1059222"/>
                <a:ext cx="4184780" cy="532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3537858" y="6349342"/>
                <a:ext cx="2385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Foliage Height Diversity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1361260" y="3527208"/>
                <a:ext cx="14801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Bird Diversity 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4989280" y="6348710"/>
              <a:ext cx="220784" cy="598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42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914400"/>
            <a:ext cx="8991600" cy="529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626951" cy="362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Page 69 of Oecologia, Vol. 52, No. 1, 19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65" y="3564185"/>
            <a:ext cx="4254019" cy="304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68635" y="268796"/>
            <a:ext cx="372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Diamond’s ‘Assembly Rules’</a:t>
            </a:r>
          </a:p>
        </p:txBody>
      </p:sp>
    </p:spTree>
    <p:extLst>
      <p:ext uri="{BB962C8B-B14F-4D97-AF65-F5344CB8AC3E}">
        <p14:creationId xmlns:p14="http://schemas.microsoft.com/office/powerpoint/2010/main" val="103913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2" y="309871"/>
            <a:ext cx="4191000" cy="172888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" y="4572000"/>
            <a:ext cx="4552991" cy="18872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980" y="228600"/>
            <a:ext cx="4521401" cy="181015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r="8466"/>
          <a:stretch/>
        </p:blipFill>
        <p:spPr bwMode="auto">
          <a:xfrm>
            <a:off x="62032" y="2501916"/>
            <a:ext cx="4658225" cy="135143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1292"/>
          <a:stretch/>
        </p:blipFill>
        <p:spPr bwMode="auto">
          <a:xfrm>
            <a:off x="4903314" y="2641110"/>
            <a:ext cx="4142067" cy="107304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23" y="4619104"/>
            <a:ext cx="4241746" cy="153361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20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2" y="309871"/>
            <a:ext cx="4191000" cy="1728884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" y="4572000"/>
            <a:ext cx="4552991" cy="18872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980" y="228600"/>
            <a:ext cx="4521401" cy="181015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" r="8466"/>
          <a:stretch/>
        </p:blipFill>
        <p:spPr bwMode="auto">
          <a:xfrm>
            <a:off x="62032" y="2501916"/>
            <a:ext cx="4658225" cy="135143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r="11292"/>
          <a:stretch/>
        </p:blipFill>
        <p:spPr bwMode="auto">
          <a:xfrm>
            <a:off x="4903314" y="2641110"/>
            <a:ext cx="4142067" cy="107304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223" y="4619104"/>
            <a:ext cx="4241746" cy="153361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291634" y="1169940"/>
            <a:ext cx="4837126" cy="4076192"/>
            <a:chOff x="4483825" y="1169940"/>
            <a:chExt cx="4837126" cy="407619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3992" y="2907506"/>
              <a:ext cx="3241185" cy="2005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825" y="1169940"/>
              <a:ext cx="4837126" cy="467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166538" y="4876800"/>
              <a:ext cx="1477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-D. </a:t>
              </a:r>
              <a:r>
                <a:rPr lang="en-US" dirty="0" err="1"/>
                <a:t>Simberloff</a:t>
              </a:r>
              <a:endParaRPr lang="en-US" dirty="0"/>
            </a:p>
          </p:txBody>
        </p:sp>
      </p:grpSp>
      <p:pic>
        <p:nvPicPr>
          <p:cNvPr id="15" name="Picture 7" descr="Violi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" y="445532"/>
            <a:ext cx="398621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pa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667000"/>
            <a:ext cx="51054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15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On-screen Show (4:3)</PresentationFormat>
  <Paragraphs>220</Paragraphs>
  <Slides>37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MS PGothic</vt:lpstr>
      <vt:lpstr>Arial</vt:lpstr>
      <vt:lpstr>Calibri</vt:lpstr>
      <vt:lpstr>Symbol</vt:lpstr>
      <vt:lpstr>Times New Roman</vt:lpstr>
      <vt:lpstr>Wingdings</vt:lpstr>
      <vt:lpstr>Office Theme</vt:lpstr>
      <vt:lpstr>ClipArt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Chase</dc:creator>
  <cp:lastModifiedBy>Chase, Jonathan</cp:lastModifiedBy>
  <cp:revision>180</cp:revision>
  <dcterms:created xsi:type="dcterms:W3CDTF">2013-03-09T10:30:20Z</dcterms:created>
  <dcterms:modified xsi:type="dcterms:W3CDTF">2021-01-27T08:21:22Z</dcterms:modified>
</cp:coreProperties>
</file>